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64"/>
  </p:notesMasterIdLst>
  <p:sldIdLst>
    <p:sldId id="273" r:id="rId3"/>
    <p:sldId id="471" r:id="rId4"/>
    <p:sldId id="466" r:id="rId5"/>
    <p:sldId id="467" r:id="rId6"/>
    <p:sldId id="468" r:id="rId7"/>
    <p:sldId id="543" r:id="rId8"/>
    <p:sldId id="469" r:id="rId9"/>
    <p:sldId id="539" r:id="rId10"/>
    <p:sldId id="540" r:id="rId11"/>
    <p:sldId id="541" r:id="rId12"/>
    <p:sldId id="542" r:id="rId13"/>
    <p:sldId id="544" r:id="rId14"/>
    <p:sldId id="548" r:id="rId15"/>
    <p:sldId id="538" r:id="rId16"/>
    <p:sldId id="547" r:id="rId17"/>
    <p:sldId id="545" r:id="rId18"/>
    <p:sldId id="546" r:id="rId19"/>
    <p:sldId id="512" r:id="rId20"/>
    <p:sldId id="534" r:id="rId21"/>
    <p:sldId id="535" r:id="rId22"/>
    <p:sldId id="536" r:id="rId23"/>
    <p:sldId id="537" r:id="rId24"/>
    <p:sldId id="472" r:id="rId25"/>
    <p:sldId id="474" r:id="rId26"/>
    <p:sldId id="473" r:id="rId27"/>
    <p:sldId id="477" r:id="rId28"/>
    <p:sldId id="480" r:id="rId29"/>
    <p:sldId id="481" r:id="rId30"/>
    <p:sldId id="475" r:id="rId31"/>
    <p:sldId id="479" r:id="rId32"/>
    <p:sldId id="476" r:id="rId33"/>
    <p:sldId id="478" r:id="rId34"/>
    <p:sldId id="483" r:id="rId35"/>
    <p:sldId id="482" r:id="rId36"/>
    <p:sldId id="506" r:id="rId37"/>
    <p:sldId id="507" r:id="rId38"/>
    <p:sldId id="508" r:id="rId39"/>
    <p:sldId id="509" r:id="rId40"/>
    <p:sldId id="510" r:id="rId41"/>
    <p:sldId id="511" r:id="rId42"/>
    <p:sldId id="514" r:id="rId43"/>
    <p:sldId id="518" r:id="rId44"/>
    <p:sldId id="517" r:id="rId45"/>
    <p:sldId id="484" r:id="rId46"/>
    <p:sldId id="485" r:id="rId47"/>
    <p:sldId id="470" r:id="rId48"/>
    <p:sldId id="513" r:id="rId49"/>
    <p:sldId id="519" r:id="rId50"/>
    <p:sldId id="520" r:id="rId51"/>
    <p:sldId id="521" r:id="rId52"/>
    <p:sldId id="522" r:id="rId53"/>
    <p:sldId id="523" r:id="rId54"/>
    <p:sldId id="524" r:id="rId55"/>
    <p:sldId id="526" r:id="rId56"/>
    <p:sldId id="527" r:id="rId57"/>
    <p:sldId id="528" r:id="rId58"/>
    <p:sldId id="529" r:id="rId59"/>
    <p:sldId id="530" r:id="rId60"/>
    <p:sldId id="533" r:id="rId61"/>
    <p:sldId id="532" r:id="rId62"/>
    <p:sldId id="531" r:id="rId63"/>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30" autoAdjust="0"/>
  </p:normalViewPr>
  <p:slideViewPr>
    <p:cSldViewPr>
      <p:cViewPr varScale="1">
        <p:scale>
          <a:sx n="103" d="100"/>
          <a:sy n="103" d="100"/>
        </p:scale>
        <p:origin x="1559"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2023/11/8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keras.io/guides/making_new_layers_and_models_via_subclassing/#the-model-clas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o.csdn.net/so/search?q=mse&amp;spm=1001.2101.3001.702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IHZwWFHWa-w&amp;t=488s" TargetMode="External"/><Relationship Id="rId7" Type="http://schemas.openxmlformats.org/officeDocument/2006/relationships/hyperlink" Target="https://en.wikipedia.org/wiki/Statistical_classification" TargetMode="External"/><Relationship Id="rId2" Type="http://schemas.openxmlformats.org/officeDocument/2006/relationships/hyperlink" Target="https://www.youtube.com/watch?v=aircAruvnKk&amp;t=831s" TargetMode="External"/><Relationship Id="rId1" Type="http://schemas.openxmlformats.org/officeDocument/2006/relationships/slideLayout" Target="../slideLayouts/slideLayout2.xml"/><Relationship Id="rId6" Type="http://schemas.openxmlformats.org/officeDocument/2006/relationships/hyperlink" Target="https://zh.wikipedia.org/w/index.php?title=%E9%9A%8F%E6%9C%BA%E6%A2%AF%E5%BA%A6%E4%B8%8B%E9%99%8D%E6%B3%95&amp;action=edit&amp;redlink=1" TargetMode="External"/><Relationship Id="rId5" Type="http://schemas.openxmlformats.org/officeDocument/2006/relationships/hyperlink" Target="https://zh.wikipedia.org/wiki/%E5%8F%8D%E5%90%91%E4%BC%A0%E6%92%AD%E7%AE%97%E6%B3%95" TargetMode="External"/><Relationship Id="rId4" Type="http://schemas.openxmlformats.org/officeDocument/2006/relationships/hyperlink" Target="https://zh.wikipedia.org/wiki/%E5%88%A4%E5%88%AB%E6%A8%A1%E5%9E%8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en.wikipedia.org/wiki/Gaussian_proces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4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8" Type="http://schemas.openxmlformats.org/officeDocument/2006/relationships/hyperlink" Target="https://mathworld.wolfram.com/MarkovChain.html" TargetMode="External"/><Relationship Id="rId3" Type="http://schemas.openxmlformats.org/officeDocument/2006/relationships/hyperlink" Target="https://mathworld.wolfram.com/ControlTheory.html" TargetMode="External"/><Relationship Id="rId7" Type="http://schemas.openxmlformats.org/officeDocument/2006/relationships/hyperlink" Target="https://mathworld.wolfram.com/LinearProgramming.html" TargetMode="External"/><Relationship Id="rId2" Type="http://schemas.openxmlformats.org/officeDocument/2006/relationships/hyperlink" Target="https://mathworld.wolfram.com/CalculusofVariations.html" TargetMode="External"/><Relationship Id="rId1" Type="http://schemas.openxmlformats.org/officeDocument/2006/relationships/slideLayout" Target="../slideLayouts/slideLayout2.xml"/><Relationship Id="rId6" Type="http://schemas.openxmlformats.org/officeDocument/2006/relationships/hyperlink" Target="https://mathworld.wolfram.com/GameTheory.html" TargetMode="External"/><Relationship Id="rId5" Type="http://schemas.openxmlformats.org/officeDocument/2006/relationships/hyperlink" Target="https://mathworld.wolfram.com/DecisionTheory.html" TargetMode="External"/><Relationship Id="rId4" Type="http://schemas.openxmlformats.org/officeDocument/2006/relationships/hyperlink" Target="https://mathworld.wolfram.com/ConvexOptimizationTheory.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Ilg3gGewQ5U&amp;t=720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23953" y="4133156"/>
            <a:ext cx="9073008"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DL02</a:t>
            </a:r>
            <a:br>
              <a:rPr lang="en-US" altLang="zh-TW" sz="4000" dirty="0">
                <a:solidFill>
                  <a:srgbClr val="0070C0"/>
                </a:solidFill>
                <a:effectLst>
                  <a:outerShdw blurRad="38100" dist="38100" dir="2700000" algn="tl">
                    <a:srgbClr val="000000">
                      <a:alpha val="43137"/>
                    </a:srgbClr>
                  </a:outerShdw>
                </a:effectLst>
              </a:rPr>
            </a:br>
            <a:r>
              <a:rPr lang="en-US" altLang="zh-TW" sz="4000" dirty="0">
                <a:solidFill>
                  <a:srgbClr val="0070C0"/>
                </a:solidFill>
                <a:effectLst>
                  <a:outerShdw blurRad="38100" dist="38100" dir="2700000" algn="tl">
                    <a:srgbClr val="000000">
                      <a:alpha val="43137"/>
                    </a:srgbClr>
                  </a:outerShdw>
                </a:effectLst>
              </a:rPr>
              <a:t>   DNN </a:t>
            </a:r>
            <a:r>
              <a:rPr lang="zh-TW" altLang="en-US" sz="4000" dirty="0">
                <a:solidFill>
                  <a:srgbClr val="0070C0"/>
                </a:solidFill>
                <a:effectLst>
                  <a:outerShdw blurRad="38100" dist="38100" dir="2700000" algn="tl">
                    <a:srgbClr val="000000">
                      <a:alpha val="43137"/>
                    </a:srgbClr>
                  </a:outerShdw>
                </a:effectLst>
              </a:rPr>
              <a:t>深度神經網路 </a:t>
            </a:r>
            <a:r>
              <a:rPr lang="en-US" altLang="zh-TW" sz="3200" dirty="0">
                <a:solidFill>
                  <a:srgbClr val="0070C0"/>
                </a:solidFill>
                <a:effectLst>
                  <a:outerShdw blurRad="38100" dist="38100" dir="2700000" algn="tl">
                    <a:srgbClr val="000000">
                      <a:alpha val="43137"/>
                    </a:srgbClr>
                  </a:outerShdw>
                </a:effectLst>
              </a:rPr>
              <a:t>(Deep Neural Networks)</a:t>
            </a:r>
            <a:r>
              <a:rPr lang="en-US" altLang="zh-TW" sz="4000" dirty="0">
                <a:solidFill>
                  <a:srgbClr val="0070C0"/>
                </a:solidFill>
                <a:effectLst>
                  <a:outerShdw blurRad="38100" dist="38100" dir="2700000" algn="tl">
                    <a:srgbClr val="000000">
                      <a:alpha val="43137"/>
                    </a:srgbClr>
                  </a:outerShdw>
                </a:effectLst>
              </a:rPr>
              <a:t/>
            </a:r>
            <a:br>
              <a:rPr lang="en-US" altLang="zh-TW" sz="4000" dirty="0">
                <a:solidFill>
                  <a:srgbClr val="0070C0"/>
                </a:solidFill>
                <a:effectLst>
                  <a:outerShdw blurRad="38100" dist="38100" dir="2700000" algn="tl">
                    <a:srgbClr val="000000">
                      <a:alpha val="43137"/>
                    </a:srgbClr>
                  </a:outerShdw>
                </a:effectLst>
              </a:rPr>
            </a:br>
            <a:r>
              <a:rPr lang="zh-TW" altLang="en-US" sz="4000" dirty="0">
                <a:solidFill>
                  <a:srgbClr val="0070C0"/>
                </a:solidFill>
              </a:rPr>
              <a:t>　　　　　　</a:t>
            </a:r>
            <a:r>
              <a:rPr lang="en-US" altLang="zh-TW" sz="1200" dirty="0">
                <a:solidFill>
                  <a:srgbClr val="0070C0"/>
                </a:solidFill>
              </a:rPr>
              <a:t> </a:t>
            </a:r>
            <a:endParaRPr lang="zh-TW" altLang="en-US" sz="1200" dirty="0">
              <a:solidFill>
                <a:srgbClr val="0070C0"/>
              </a:solidFill>
            </a:endParaRPr>
          </a:p>
        </p:txBody>
      </p:sp>
      <p:sp>
        <p:nvSpPr>
          <p:cNvPr id="3" name="矩形 2"/>
          <p:cNvSpPr/>
          <p:nvPr/>
        </p:nvSpPr>
        <p:spPr>
          <a:xfrm>
            <a:off x="5110941" y="6360725"/>
            <a:ext cx="4572000" cy="276999"/>
          </a:xfrm>
          <a:prstGeom prst="rect">
            <a:avLst/>
          </a:prstGeom>
        </p:spPr>
        <p:txBody>
          <a:bodyPr>
            <a:spAutoFit/>
          </a:bodyPr>
          <a:lstStyle/>
          <a:p>
            <a:r>
              <a:rPr lang="zh-TW" altLang="en-US" sz="1200" dirty="0"/>
              <a:t>參照 </a:t>
            </a:r>
            <a:r>
              <a:rPr lang="en-US" altLang="zh-TW" sz="1200" dirty="0"/>
              <a:t>https://ithelp.ithome.com.tw/articles/10204737</a:t>
            </a:r>
            <a:endParaRPr lang="zh-TW" altLang="en-US" sz="1200" dirty="0"/>
          </a:p>
        </p:txBody>
      </p:sp>
    </p:spTree>
    <p:extLst>
      <p:ext uri="{BB962C8B-B14F-4D97-AF65-F5344CB8AC3E}">
        <p14:creationId xmlns:p14="http://schemas.microsoft.com/office/powerpoint/2010/main" val="3797118056"/>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en-US" altLang="zh-TW" dirty="0"/>
              <a:t> API </a:t>
            </a:r>
            <a:r>
              <a:rPr lang="en-US" altLang="zh-TW" dirty="0" smtClean="0"/>
              <a:t>components</a:t>
            </a:r>
            <a:endParaRPr lang="zh-TW" altLang="en-US" dirty="0"/>
          </a:p>
        </p:txBody>
      </p:sp>
      <p:sp>
        <p:nvSpPr>
          <p:cNvPr id="3" name="內容版面配置區 2"/>
          <p:cNvSpPr>
            <a:spLocks noGrp="1"/>
          </p:cNvSpPr>
          <p:nvPr>
            <p:ph idx="1"/>
          </p:nvPr>
        </p:nvSpPr>
        <p:spPr/>
        <p:txBody>
          <a:bodyPr/>
          <a:lstStyle/>
          <a:p>
            <a:r>
              <a:rPr lang="en-US" altLang="zh-TW" sz="1800" dirty="0" smtClean="0"/>
              <a:t>The </a:t>
            </a:r>
            <a:r>
              <a:rPr lang="en-US" altLang="zh-TW" sz="1800" dirty="0"/>
              <a:t>core data structures of </a:t>
            </a:r>
            <a:r>
              <a:rPr lang="en-US" altLang="zh-TW" sz="1800" dirty="0" err="1"/>
              <a:t>Keras</a:t>
            </a:r>
            <a:r>
              <a:rPr lang="en-US" altLang="zh-TW" sz="1800" dirty="0"/>
              <a:t> are layers and models. A layer is a simple input/output transformation, and a model is a directed acyclic graph (DAG) of layers</a:t>
            </a:r>
            <a:r>
              <a:rPr lang="en-US" altLang="zh-TW" sz="1800" dirty="0" smtClean="0"/>
              <a:t>.</a:t>
            </a:r>
          </a:p>
          <a:p>
            <a:endParaRPr lang="en-US" altLang="zh-TW" sz="1800" dirty="0"/>
          </a:p>
          <a:p>
            <a:r>
              <a:rPr lang="en-US" altLang="zh-TW" sz="1800" dirty="0"/>
              <a:t>https://www.tensorflow.org/guide/keras</a:t>
            </a:r>
            <a:endParaRPr lang="zh-TW" altLang="en-US" sz="1800" dirty="0"/>
          </a:p>
        </p:txBody>
      </p:sp>
      <p:pic>
        <p:nvPicPr>
          <p:cNvPr id="5" name="圖片 4"/>
          <p:cNvPicPr>
            <a:picLocks noChangeAspect="1"/>
          </p:cNvPicPr>
          <p:nvPr/>
        </p:nvPicPr>
        <p:blipFill>
          <a:blip r:embed="rId2"/>
          <a:stretch>
            <a:fillRect/>
          </a:stretch>
        </p:blipFill>
        <p:spPr>
          <a:xfrm>
            <a:off x="2051721" y="2780928"/>
            <a:ext cx="5328592" cy="3774145"/>
          </a:xfrm>
          <a:prstGeom prst="rect">
            <a:avLst/>
          </a:prstGeom>
        </p:spPr>
      </p:pic>
    </p:spTree>
    <p:extLst>
      <p:ext uri="{BB962C8B-B14F-4D97-AF65-F5344CB8AC3E}">
        <p14:creationId xmlns:p14="http://schemas.microsoft.com/office/powerpoint/2010/main" val="56356063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實做方式</a:t>
            </a:r>
            <a:endParaRPr lang="zh-TW" altLang="en-US" dirty="0"/>
          </a:p>
        </p:txBody>
      </p:sp>
      <p:sp>
        <p:nvSpPr>
          <p:cNvPr id="3" name="內容版面配置區 2"/>
          <p:cNvSpPr>
            <a:spLocks noGrp="1"/>
          </p:cNvSpPr>
          <p:nvPr>
            <p:ph idx="1"/>
          </p:nvPr>
        </p:nvSpPr>
        <p:spPr/>
        <p:txBody>
          <a:bodyPr/>
          <a:lstStyle/>
          <a:p>
            <a:r>
              <a:rPr lang="en-US" altLang="zh-TW" b="0" dirty="0" err="1" smtClean="0">
                <a:effectLst/>
              </a:rPr>
              <a:t>Keras</a:t>
            </a:r>
            <a:r>
              <a:rPr lang="en-US" altLang="zh-TW" b="0" dirty="0" smtClean="0">
                <a:effectLst/>
              </a:rPr>
              <a:t> </a:t>
            </a:r>
            <a:r>
              <a:rPr lang="en-US" altLang="zh-TW" b="0" dirty="0">
                <a:effectLst/>
              </a:rPr>
              <a:t>and </a:t>
            </a:r>
            <a:r>
              <a:rPr lang="en-US" altLang="zh-TW" b="0" dirty="0" err="1">
                <a:effectLst/>
              </a:rPr>
              <a:t>TensorFlow</a:t>
            </a:r>
            <a:r>
              <a:rPr lang="en-US" altLang="zh-TW" b="0" dirty="0">
                <a:effectLst/>
              </a:rPr>
              <a:t> 2.0 provide you with three methods to implement your own neural network architectures:</a:t>
            </a:r>
          </a:p>
          <a:p>
            <a:pPr marL="342900" indent="-342900">
              <a:buFont typeface="Arial" panose="020B0604020202020204" pitchFamily="34" charset="0"/>
              <a:buChar char="•"/>
            </a:pPr>
            <a:r>
              <a:rPr lang="en-US" altLang="zh-TW" b="0" dirty="0">
                <a:effectLst/>
              </a:rPr>
              <a:t>Sequential API</a:t>
            </a:r>
          </a:p>
          <a:p>
            <a:pPr marL="342900" indent="-342900">
              <a:buFont typeface="Arial" panose="020B0604020202020204" pitchFamily="34" charset="0"/>
              <a:buChar char="•"/>
            </a:pPr>
            <a:r>
              <a:rPr lang="en-US" altLang="zh-TW" b="0" dirty="0">
                <a:effectLst/>
              </a:rPr>
              <a:t>Functional API</a:t>
            </a:r>
          </a:p>
          <a:p>
            <a:pPr marL="342900" indent="-342900">
              <a:buFont typeface="Arial" panose="020B0604020202020204" pitchFamily="34" charset="0"/>
              <a:buChar char="•"/>
            </a:pPr>
            <a:r>
              <a:rPr lang="en-US" altLang="zh-TW" b="0" dirty="0">
                <a:effectLst/>
              </a:rPr>
              <a:t>Model </a:t>
            </a:r>
            <a:r>
              <a:rPr lang="en-US" altLang="zh-TW" b="0" dirty="0" err="1">
                <a:effectLst/>
              </a:rPr>
              <a:t>subclassing</a:t>
            </a:r>
            <a:endParaRPr lang="en-US" altLang="zh-TW" b="0" dirty="0">
              <a:effectLst/>
            </a:endParaRPr>
          </a:p>
          <a:p>
            <a:endParaRPr lang="zh-TW" altLang="en-US" dirty="0"/>
          </a:p>
        </p:txBody>
      </p:sp>
      <p:pic>
        <p:nvPicPr>
          <p:cNvPr id="4" name="圖片 3"/>
          <p:cNvPicPr>
            <a:picLocks noChangeAspect="1"/>
          </p:cNvPicPr>
          <p:nvPr/>
        </p:nvPicPr>
        <p:blipFill>
          <a:blip r:embed="rId2"/>
          <a:stretch>
            <a:fillRect/>
          </a:stretch>
        </p:blipFill>
        <p:spPr>
          <a:xfrm>
            <a:off x="827584" y="3391869"/>
            <a:ext cx="6858000" cy="2695575"/>
          </a:xfrm>
          <a:prstGeom prst="rect">
            <a:avLst/>
          </a:prstGeom>
        </p:spPr>
      </p:pic>
    </p:spTree>
    <p:extLst>
      <p:ext uri="{BB962C8B-B14F-4D97-AF65-F5344CB8AC3E}">
        <p14:creationId xmlns:p14="http://schemas.microsoft.com/office/powerpoint/2010/main" val="5318246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116632"/>
            <a:ext cx="8784976" cy="5112568"/>
          </a:xfrm>
        </p:spPr>
        <p:txBody>
          <a:bodyPr/>
          <a:lstStyle/>
          <a:p>
            <a:r>
              <a:rPr lang="en-US" altLang="zh-TW" sz="1400" b="0" dirty="0" err="1" smtClean="0">
                <a:effectLst/>
              </a:rPr>
              <a:t>TensorFlow</a:t>
            </a:r>
            <a:r>
              <a:rPr lang="zh-TW" altLang="en-US" sz="1400" b="0" dirty="0">
                <a:effectLst/>
              </a:rPr>
              <a:t>的層次結構由低到高可以分成以下五層：硬體層，核心層，低階</a:t>
            </a:r>
            <a:r>
              <a:rPr lang="en-US" altLang="zh-TW" sz="1400" b="0" dirty="0">
                <a:effectLst/>
              </a:rPr>
              <a:t>API</a:t>
            </a:r>
            <a:r>
              <a:rPr lang="zh-TW" altLang="en-US" sz="1400" b="0" dirty="0">
                <a:effectLst/>
              </a:rPr>
              <a:t>，中階</a:t>
            </a:r>
            <a:r>
              <a:rPr lang="en-US" altLang="zh-TW" sz="1400" b="0" dirty="0">
                <a:effectLst/>
              </a:rPr>
              <a:t>API</a:t>
            </a:r>
            <a:r>
              <a:rPr lang="zh-TW" altLang="en-US" sz="1400" b="0" dirty="0">
                <a:effectLst/>
              </a:rPr>
              <a:t>，高階</a:t>
            </a:r>
            <a:r>
              <a:rPr lang="en-US" altLang="zh-TW" sz="1400" b="0" dirty="0">
                <a:effectLst/>
              </a:rPr>
              <a:t>API</a:t>
            </a:r>
            <a:r>
              <a:rPr lang="zh-TW" altLang="en-US" sz="1400" b="0" dirty="0" smtClean="0">
                <a:effectLst/>
              </a:rPr>
              <a:t>。</a:t>
            </a:r>
            <a:endParaRPr lang="en-US" altLang="zh-TW" sz="1400" b="0" dirty="0" smtClean="0">
              <a:effectLst/>
            </a:endParaRPr>
          </a:p>
          <a:p>
            <a:endParaRPr lang="zh-TW" altLang="en-US" sz="1400" b="0" dirty="0">
              <a:effectLst/>
            </a:endParaRPr>
          </a:p>
          <a:p>
            <a:pPr marL="285750" indent="-285750">
              <a:buFont typeface="Arial" panose="020B0604020202020204" pitchFamily="34" charset="0"/>
              <a:buChar char="•"/>
            </a:pPr>
            <a:r>
              <a:rPr lang="zh-TW" altLang="en-US" sz="1400" dirty="0">
                <a:effectLst/>
              </a:rPr>
              <a:t>第一層：硬體層</a:t>
            </a:r>
            <a:r>
              <a:rPr lang="zh-TW" altLang="en-US" sz="1400" b="0" dirty="0">
                <a:effectLst/>
              </a:rPr>
              <a:t>，</a:t>
            </a:r>
            <a:r>
              <a:rPr lang="en-US" altLang="zh-TW" sz="1400" b="0" dirty="0" err="1">
                <a:effectLst/>
              </a:rPr>
              <a:t>TensorFlow</a:t>
            </a:r>
            <a:r>
              <a:rPr lang="zh-TW" altLang="en-US" sz="1400" b="0" dirty="0">
                <a:effectLst/>
              </a:rPr>
              <a:t>支援</a:t>
            </a:r>
            <a:r>
              <a:rPr lang="en-US" altLang="zh-TW" sz="1400" b="0" dirty="0">
                <a:effectLst/>
              </a:rPr>
              <a:t>CPU</a:t>
            </a:r>
            <a:r>
              <a:rPr lang="zh-TW" altLang="en-US" sz="1400" b="0" dirty="0">
                <a:effectLst/>
              </a:rPr>
              <a:t>、</a:t>
            </a:r>
            <a:r>
              <a:rPr lang="en-US" altLang="zh-TW" sz="1400" b="0" dirty="0">
                <a:effectLst/>
              </a:rPr>
              <a:t>GPU</a:t>
            </a:r>
            <a:r>
              <a:rPr lang="zh-TW" altLang="en-US" sz="1400" b="0" dirty="0">
                <a:effectLst/>
              </a:rPr>
              <a:t>或</a:t>
            </a:r>
            <a:r>
              <a:rPr lang="en-US" altLang="zh-TW" sz="1400" b="0" dirty="0">
                <a:effectLst/>
              </a:rPr>
              <a:t>TPU</a:t>
            </a:r>
            <a:r>
              <a:rPr lang="zh-TW" altLang="en-US" sz="1400" b="0" dirty="0">
                <a:effectLst/>
              </a:rPr>
              <a:t>加入運算資源池。</a:t>
            </a:r>
          </a:p>
          <a:p>
            <a:pPr marL="285750" indent="-285750">
              <a:buFont typeface="Arial" panose="020B0604020202020204" pitchFamily="34" charset="0"/>
              <a:buChar char="•"/>
            </a:pPr>
            <a:r>
              <a:rPr lang="zh-TW" altLang="en-US" sz="1400" dirty="0">
                <a:effectLst/>
              </a:rPr>
              <a:t>第二層：內核層</a:t>
            </a:r>
            <a:r>
              <a:rPr lang="zh-TW" altLang="en-US" sz="1400" b="0" dirty="0">
                <a:effectLst/>
              </a:rPr>
              <a:t>，為</a:t>
            </a:r>
            <a:r>
              <a:rPr lang="en-US" altLang="zh-TW" sz="1400" b="0" dirty="0">
                <a:effectLst/>
              </a:rPr>
              <a:t>C++</a:t>
            </a:r>
            <a:r>
              <a:rPr lang="zh-TW" altLang="en-US" sz="1400" b="0" dirty="0">
                <a:effectLst/>
              </a:rPr>
              <a:t>實現的內核，</a:t>
            </a:r>
            <a:r>
              <a:rPr lang="en-US" altLang="zh-TW" sz="1400" b="0" dirty="0">
                <a:effectLst/>
              </a:rPr>
              <a:t>kernel</a:t>
            </a:r>
            <a:r>
              <a:rPr lang="zh-TW" altLang="en-US" sz="1400" b="0" dirty="0">
                <a:effectLst/>
              </a:rPr>
              <a:t>可以跨平台分佈運作。</a:t>
            </a:r>
          </a:p>
          <a:p>
            <a:pPr marL="285750" indent="-285750">
              <a:buFont typeface="Arial" panose="020B0604020202020204" pitchFamily="34" charset="0"/>
              <a:buChar char="•"/>
            </a:pPr>
            <a:r>
              <a:rPr lang="zh-TW" altLang="en-US" sz="1400" dirty="0">
                <a:effectLst/>
              </a:rPr>
              <a:t>第三層：低階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實現的操作符，提供了封裝</a:t>
            </a:r>
            <a:r>
              <a:rPr lang="en-US" altLang="zh-TW" sz="1400" b="0" dirty="0">
                <a:effectLst/>
              </a:rPr>
              <a:t>C++</a:t>
            </a:r>
            <a:r>
              <a:rPr lang="zh-TW" altLang="en-US" sz="1400" b="0" dirty="0">
                <a:effectLst/>
              </a:rPr>
              <a:t>核心的低階</a:t>
            </a:r>
            <a:r>
              <a:rPr lang="en-US" altLang="zh-TW" sz="1400" b="0" dirty="0">
                <a:effectLst/>
              </a:rPr>
              <a:t>API</a:t>
            </a:r>
            <a:r>
              <a:rPr lang="zh-TW" altLang="en-US" sz="1400" b="0" dirty="0">
                <a:effectLst/>
              </a:rPr>
              <a:t>指令。主要包括各種張量操作算符、計算圖、自動微分。如</a:t>
            </a:r>
            <a:r>
              <a:rPr lang="en-US" altLang="zh-TW" sz="1400" b="0" dirty="0" err="1">
                <a:effectLst/>
              </a:rPr>
              <a:t>tf.Variable</a:t>
            </a:r>
            <a:r>
              <a:rPr lang="zh-TW" altLang="en-US" sz="1400" b="0" dirty="0">
                <a:effectLst/>
              </a:rPr>
              <a:t>，</a:t>
            </a:r>
            <a:r>
              <a:rPr lang="en-US" altLang="zh-TW" sz="1400" b="0" dirty="0" err="1">
                <a:effectLst/>
              </a:rPr>
              <a:t>tf.constant</a:t>
            </a:r>
            <a:r>
              <a:rPr lang="zh-TW" altLang="en-US" sz="1400" b="0" dirty="0">
                <a:effectLst/>
              </a:rPr>
              <a:t>，</a:t>
            </a:r>
            <a:r>
              <a:rPr lang="en-US" altLang="zh-TW" sz="1400" b="0" dirty="0" err="1">
                <a:effectLst/>
              </a:rPr>
              <a:t>tf.function</a:t>
            </a:r>
            <a:r>
              <a:rPr lang="zh-TW" altLang="en-US" sz="1400" b="0" dirty="0">
                <a:effectLst/>
              </a:rPr>
              <a:t>，</a:t>
            </a:r>
            <a:r>
              <a:rPr lang="en-US" altLang="zh-TW" sz="1400" b="0" dirty="0" err="1">
                <a:effectLst/>
              </a:rPr>
              <a:t>tf.GradientTape</a:t>
            </a:r>
            <a:r>
              <a:rPr lang="zh-TW" altLang="en-US" sz="1400" b="0" dirty="0">
                <a:effectLst/>
              </a:rPr>
              <a:t>，</a:t>
            </a:r>
            <a:r>
              <a:rPr lang="en-US" altLang="zh-TW" sz="1400" b="0" dirty="0" err="1">
                <a:effectLst/>
              </a:rPr>
              <a:t>tf.nn.softmax</a:t>
            </a:r>
            <a:r>
              <a:rPr lang="en-US" altLang="zh-TW" sz="1400" b="0" dirty="0">
                <a:effectLst/>
              </a:rPr>
              <a:t>... </a:t>
            </a:r>
          </a:p>
          <a:p>
            <a:pPr marL="285750" indent="-285750">
              <a:buFont typeface="Arial" panose="020B0604020202020204" pitchFamily="34" charset="0"/>
              <a:buChar char="•"/>
            </a:pPr>
            <a:r>
              <a:rPr lang="zh-TW" altLang="en-US" sz="1400" dirty="0">
                <a:effectLst/>
              </a:rPr>
              <a:t>第四層：中階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實現的模型元件，對低階</a:t>
            </a:r>
            <a:r>
              <a:rPr lang="en-US" altLang="zh-TW" sz="1400" b="0" dirty="0">
                <a:effectLst/>
              </a:rPr>
              <a:t>API</a:t>
            </a:r>
            <a:r>
              <a:rPr lang="zh-TW" altLang="en-US" sz="1400" b="0" dirty="0">
                <a:effectLst/>
              </a:rPr>
              <a:t>進行了函數封裝。主要包括資料管道</a:t>
            </a:r>
            <a:r>
              <a:rPr lang="en-US" altLang="zh-TW" sz="1400" b="0" dirty="0">
                <a:effectLst/>
              </a:rPr>
              <a:t>(</a:t>
            </a:r>
            <a:r>
              <a:rPr lang="en-US" altLang="zh-TW" sz="1400" b="0" dirty="0" err="1">
                <a:effectLst/>
              </a:rPr>
              <a:t>tf.data</a:t>
            </a:r>
            <a:r>
              <a:rPr lang="en-US" altLang="zh-TW" sz="1400" b="0" dirty="0">
                <a:effectLst/>
              </a:rPr>
              <a:t>)</a:t>
            </a:r>
            <a:r>
              <a:rPr lang="zh-TW" altLang="en-US" sz="1400" b="0" dirty="0">
                <a:effectLst/>
              </a:rPr>
              <a:t>、特徵列</a:t>
            </a:r>
            <a:r>
              <a:rPr lang="en-US" altLang="zh-TW" sz="1400" b="0" dirty="0">
                <a:effectLst/>
              </a:rPr>
              <a:t>(</a:t>
            </a:r>
            <a:r>
              <a:rPr lang="en-US" altLang="zh-TW" sz="1400" b="0" dirty="0" err="1">
                <a:effectLst/>
              </a:rPr>
              <a:t>tf.feature_column</a:t>
            </a:r>
            <a:r>
              <a:rPr lang="en-US" altLang="zh-TW" sz="1400" b="0" dirty="0">
                <a:effectLst/>
              </a:rPr>
              <a:t>)</a:t>
            </a:r>
            <a:r>
              <a:rPr lang="zh-TW" altLang="en-US" sz="1400" b="0" dirty="0">
                <a:effectLst/>
              </a:rPr>
              <a:t>、激活函數</a:t>
            </a:r>
            <a:r>
              <a:rPr lang="en-US" altLang="zh-TW" sz="1400" b="0" dirty="0">
                <a:effectLst/>
              </a:rPr>
              <a:t>(</a:t>
            </a:r>
            <a:r>
              <a:rPr lang="en-US" altLang="zh-TW" sz="1400" b="0" dirty="0" err="1">
                <a:effectLst/>
              </a:rPr>
              <a:t>tf.nn</a:t>
            </a:r>
            <a:r>
              <a:rPr lang="en-US" altLang="zh-TW" sz="1400" b="0" dirty="0">
                <a:effectLst/>
              </a:rPr>
              <a:t>)</a:t>
            </a:r>
            <a:r>
              <a:rPr lang="zh-TW" altLang="en-US" sz="1400" b="0" dirty="0">
                <a:effectLst/>
              </a:rPr>
              <a:t>、模型層</a:t>
            </a:r>
            <a:r>
              <a:rPr lang="en-US" altLang="zh-TW" sz="1400" b="0" dirty="0">
                <a:effectLst/>
              </a:rPr>
              <a:t>(</a:t>
            </a:r>
            <a:r>
              <a:rPr lang="en-US" altLang="zh-TW" sz="1400" b="0" dirty="0" err="1">
                <a:effectLst/>
              </a:rPr>
              <a:t>tf.keras.layers</a:t>
            </a:r>
            <a:r>
              <a:rPr lang="en-US" altLang="zh-TW" sz="1400" b="0" dirty="0">
                <a:effectLst/>
              </a:rPr>
              <a:t>)</a:t>
            </a:r>
            <a:r>
              <a:rPr lang="zh-TW" altLang="en-US" sz="1400" b="0" dirty="0">
                <a:effectLst/>
              </a:rPr>
              <a:t>、損失函數</a:t>
            </a:r>
            <a:r>
              <a:rPr lang="en-US" altLang="zh-TW" sz="1400" b="0" dirty="0">
                <a:effectLst/>
              </a:rPr>
              <a:t>(</a:t>
            </a:r>
            <a:r>
              <a:rPr lang="en-US" altLang="zh-TW" sz="1400" b="0" dirty="0" err="1">
                <a:effectLst/>
              </a:rPr>
              <a:t>tf.keras.losses</a:t>
            </a:r>
            <a:r>
              <a:rPr lang="en-US" altLang="zh-TW" sz="1400" b="0" dirty="0">
                <a:effectLst/>
              </a:rPr>
              <a:t>)</a:t>
            </a:r>
            <a:r>
              <a:rPr lang="zh-TW" altLang="en-US" sz="1400" b="0" dirty="0">
                <a:effectLst/>
              </a:rPr>
              <a:t>、評估函數</a:t>
            </a:r>
            <a:r>
              <a:rPr lang="en-US" altLang="zh-TW" sz="1400" b="0" dirty="0">
                <a:effectLst/>
              </a:rPr>
              <a:t>(</a:t>
            </a:r>
            <a:r>
              <a:rPr lang="en-US" altLang="zh-TW" sz="1400" b="0" dirty="0" err="1">
                <a:effectLst/>
              </a:rPr>
              <a:t>tf</a:t>
            </a:r>
            <a:r>
              <a:rPr lang="en-US" altLang="zh-TW" sz="1400" b="0" dirty="0">
                <a:effectLst/>
              </a:rPr>
              <a:t> .</a:t>
            </a:r>
            <a:r>
              <a:rPr lang="en-US" altLang="zh-TW" sz="1400" b="0" dirty="0" err="1">
                <a:effectLst/>
              </a:rPr>
              <a:t>keras.metrics</a:t>
            </a:r>
            <a:r>
              <a:rPr lang="en-US" altLang="zh-TW" sz="1400" b="0" dirty="0">
                <a:effectLst/>
              </a:rPr>
              <a:t>)</a:t>
            </a:r>
            <a:r>
              <a:rPr lang="zh-TW" altLang="en-US" sz="1400" b="0" dirty="0">
                <a:effectLst/>
              </a:rPr>
              <a:t>、最佳化器</a:t>
            </a:r>
            <a:r>
              <a:rPr lang="en-US" altLang="zh-TW" sz="1400" b="0" dirty="0">
                <a:effectLst/>
              </a:rPr>
              <a:t>(</a:t>
            </a:r>
            <a:r>
              <a:rPr lang="en-US" altLang="zh-TW" sz="1400" b="0" dirty="0" err="1">
                <a:effectLst/>
              </a:rPr>
              <a:t>tf.keras.optimizers</a:t>
            </a:r>
            <a:r>
              <a:rPr lang="en-US" altLang="zh-TW" sz="1400" b="0" dirty="0">
                <a:effectLst/>
              </a:rPr>
              <a:t>)</a:t>
            </a:r>
            <a:r>
              <a:rPr lang="zh-TW" altLang="en-US" sz="1400" b="0" dirty="0">
                <a:effectLst/>
              </a:rPr>
              <a:t>、回呼函數</a:t>
            </a:r>
            <a:r>
              <a:rPr lang="en-US" altLang="zh-TW" sz="1400" b="0" dirty="0">
                <a:effectLst/>
              </a:rPr>
              <a:t>(</a:t>
            </a:r>
            <a:r>
              <a:rPr lang="en-US" altLang="zh-TW" sz="1400" b="0" dirty="0" err="1">
                <a:effectLst/>
              </a:rPr>
              <a:t>tf.keras.callbacks</a:t>
            </a:r>
            <a:r>
              <a:rPr lang="en-US" altLang="zh-TW" sz="1400" b="0" dirty="0">
                <a:effectLst/>
              </a:rPr>
              <a:t>) </a:t>
            </a:r>
            <a:r>
              <a:rPr lang="zh-TW" altLang="en-US" sz="1400" b="0" dirty="0">
                <a:effectLst/>
              </a:rPr>
              <a:t>等等。</a:t>
            </a:r>
          </a:p>
          <a:p>
            <a:pPr marL="285750" indent="-285750">
              <a:buFont typeface="Arial" panose="020B0604020202020204" pitchFamily="34" charset="0"/>
              <a:buChar char="•"/>
            </a:pPr>
            <a:r>
              <a:rPr lang="zh-TW" altLang="en-US" sz="1400" dirty="0">
                <a:effectLst/>
              </a:rPr>
              <a:t>第五層：高階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實現的模型完成品。主要為</a:t>
            </a:r>
            <a:r>
              <a:rPr lang="en-US" altLang="zh-TW" sz="1400" b="0" dirty="0" err="1">
                <a:effectLst/>
              </a:rPr>
              <a:t>tf.keras.models</a:t>
            </a:r>
            <a:r>
              <a:rPr lang="zh-TW" altLang="en-US" sz="1400" b="0" dirty="0">
                <a:effectLst/>
              </a:rPr>
              <a:t>提供的模型的類別接口，主要包括：模型的建構（</a:t>
            </a:r>
            <a:r>
              <a:rPr lang="en-US" altLang="zh-TW" sz="1400" b="0" dirty="0">
                <a:effectLst/>
              </a:rPr>
              <a:t>Sequential</a:t>
            </a:r>
            <a:r>
              <a:rPr lang="zh-TW" altLang="en-US" sz="1400" b="0" dirty="0">
                <a:effectLst/>
              </a:rPr>
              <a:t>、</a:t>
            </a:r>
            <a:r>
              <a:rPr lang="en-US" altLang="zh-TW" sz="1400" b="0" dirty="0">
                <a:effectLst/>
              </a:rPr>
              <a:t>functional API</a:t>
            </a:r>
            <a:r>
              <a:rPr lang="zh-TW" altLang="en-US" sz="1400" b="0" dirty="0">
                <a:effectLst/>
              </a:rPr>
              <a:t>、</a:t>
            </a:r>
            <a:r>
              <a:rPr lang="en-US" altLang="zh-TW" sz="1400" b="0" dirty="0">
                <a:effectLst/>
              </a:rPr>
              <a:t>Model</a:t>
            </a:r>
            <a:r>
              <a:rPr lang="zh-TW" altLang="en-US" sz="1400" b="0" dirty="0">
                <a:effectLst/>
              </a:rPr>
              <a:t>子類化）、型的訓練（內建</a:t>
            </a:r>
            <a:r>
              <a:rPr lang="en-US" altLang="zh-TW" sz="1400" b="0" dirty="0">
                <a:effectLst/>
              </a:rPr>
              <a:t>fit</a:t>
            </a:r>
            <a:r>
              <a:rPr lang="zh-TW" altLang="en-US" sz="1400" b="0" dirty="0">
                <a:effectLst/>
              </a:rPr>
              <a:t>方法、內建</a:t>
            </a:r>
            <a:r>
              <a:rPr lang="en-US" altLang="zh-TW" sz="1400" b="0" dirty="0" err="1">
                <a:effectLst/>
              </a:rPr>
              <a:t>train_on_batch</a:t>
            </a:r>
            <a:r>
              <a:rPr lang="zh-TW" altLang="en-US" sz="1400" b="0" dirty="0">
                <a:effectLst/>
              </a:rPr>
              <a:t>方法、自訂訓練循環、單</a:t>
            </a:r>
            <a:r>
              <a:rPr lang="en-US" altLang="zh-TW" sz="1400" b="0" dirty="0">
                <a:effectLst/>
              </a:rPr>
              <a:t>GPU</a:t>
            </a:r>
            <a:r>
              <a:rPr lang="zh-TW" altLang="en-US" sz="1400" b="0" dirty="0">
                <a:effectLst/>
              </a:rPr>
              <a:t>訓練模型、多</a:t>
            </a:r>
            <a:r>
              <a:rPr lang="en-US" altLang="zh-TW" sz="1400" b="0" dirty="0">
                <a:effectLst/>
              </a:rPr>
              <a:t>GPU</a:t>
            </a:r>
            <a:r>
              <a:rPr lang="zh-TW" altLang="en-US" sz="1400" b="0" dirty="0">
                <a:effectLst/>
              </a:rPr>
              <a:t>訓練模型、</a:t>
            </a:r>
            <a:r>
              <a:rPr lang="en-US" altLang="zh-TW" sz="1400" b="0" dirty="0">
                <a:effectLst/>
              </a:rPr>
              <a:t>TPU</a:t>
            </a:r>
            <a:r>
              <a:rPr lang="zh-TW" altLang="en-US" sz="1400" b="0" dirty="0">
                <a:effectLst/>
              </a:rPr>
              <a:t>訓練模型）、模型的部署（</a:t>
            </a:r>
            <a:r>
              <a:rPr lang="en-US" altLang="zh-TW" sz="1400" b="0" dirty="0" err="1">
                <a:effectLst/>
              </a:rPr>
              <a:t>tensorflow</a:t>
            </a:r>
            <a:r>
              <a:rPr lang="en-US" altLang="zh-TW" sz="1400" b="0" dirty="0">
                <a:effectLst/>
              </a:rPr>
              <a:t> serving</a:t>
            </a:r>
            <a:r>
              <a:rPr lang="zh-TW" altLang="en-US" sz="1400" b="0" dirty="0">
                <a:effectLst/>
              </a:rPr>
              <a:t>部署模型、使用</a:t>
            </a:r>
            <a:r>
              <a:rPr lang="en-US" altLang="zh-TW" sz="1400" b="0" dirty="0">
                <a:effectLst/>
              </a:rPr>
              <a:t>spark(</a:t>
            </a:r>
            <a:r>
              <a:rPr lang="en-US" altLang="zh-TW" sz="1400" b="0" dirty="0" err="1">
                <a:effectLst/>
              </a:rPr>
              <a:t>scala</a:t>
            </a:r>
            <a:r>
              <a:rPr lang="en-US" altLang="zh-TW" sz="1400" b="0" dirty="0">
                <a:effectLst/>
              </a:rPr>
              <a:t>)</a:t>
            </a:r>
            <a:r>
              <a:rPr lang="zh-TW" altLang="en-US" sz="1400" b="0" dirty="0">
                <a:effectLst/>
              </a:rPr>
              <a:t>呼叫</a:t>
            </a:r>
            <a:r>
              <a:rPr lang="en-US" altLang="zh-TW" sz="1400" b="0" dirty="0" err="1">
                <a:effectLst/>
              </a:rPr>
              <a:t>tensorflow</a:t>
            </a:r>
            <a:r>
              <a:rPr lang="zh-TW" altLang="en-US" sz="1400" b="0" dirty="0">
                <a:effectLst/>
              </a:rPr>
              <a:t>模型）。</a:t>
            </a:r>
          </a:p>
          <a:p>
            <a:endParaRPr lang="zh-TW" altLang="en-US" sz="1000" dirty="0"/>
          </a:p>
        </p:txBody>
      </p:sp>
      <p:pic>
        <p:nvPicPr>
          <p:cNvPr id="4" name="圖片 3"/>
          <p:cNvPicPr>
            <a:picLocks noChangeAspect="1"/>
          </p:cNvPicPr>
          <p:nvPr/>
        </p:nvPicPr>
        <p:blipFill>
          <a:blip r:embed="rId2"/>
          <a:stretch>
            <a:fillRect/>
          </a:stretch>
        </p:blipFill>
        <p:spPr>
          <a:xfrm>
            <a:off x="1475656" y="3130213"/>
            <a:ext cx="5477647" cy="3395131"/>
          </a:xfrm>
          <a:prstGeom prst="rect">
            <a:avLst/>
          </a:prstGeom>
        </p:spPr>
      </p:pic>
      <p:sp>
        <p:nvSpPr>
          <p:cNvPr id="5" name="矩形 4"/>
          <p:cNvSpPr/>
          <p:nvPr/>
        </p:nvSpPr>
        <p:spPr>
          <a:xfrm>
            <a:off x="5436096" y="6525344"/>
            <a:ext cx="4572000" cy="215444"/>
          </a:xfrm>
          <a:prstGeom prst="rect">
            <a:avLst/>
          </a:prstGeom>
        </p:spPr>
        <p:txBody>
          <a:bodyPr>
            <a:spAutoFit/>
          </a:bodyPr>
          <a:lstStyle/>
          <a:p>
            <a:r>
              <a:rPr lang="en-US" altLang="zh-TW" sz="800" dirty="0" smtClean="0"/>
              <a:t>Ref:: https</a:t>
            </a:r>
            <a:r>
              <a:rPr lang="en-US" altLang="zh-TW" sz="800" dirty="0"/>
              <a:t>://www.cnblogs.com/LXP-Never/p/15917498.html</a:t>
            </a:r>
            <a:endParaRPr lang="zh-TW" altLang="en-US" sz="800" dirty="0"/>
          </a:p>
        </p:txBody>
      </p:sp>
    </p:spTree>
    <p:extLst>
      <p:ext uri="{BB962C8B-B14F-4D97-AF65-F5344CB8AC3E}">
        <p14:creationId xmlns:p14="http://schemas.microsoft.com/office/powerpoint/2010/main" val="35574895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Model subclass</a:t>
            </a:r>
            <a:endParaRPr lang="zh-TW" altLang="en-US" dirty="0"/>
          </a:p>
        </p:txBody>
      </p:sp>
      <p:sp>
        <p:nvSpPr>
          <p:cNvPr id="3" name="內容版面配置區 2"/>
          <p:cNvSpPr>
            <a:spLocks noGrp="1"/>
          </p:cNvSpPr>
          <p:nvPr>
            <p:ph idx="1"/>
          </p:nvPr>
        </p:nvSpPr>
        <p:spPr>
          <a:xfrm>
            <a:off x="179388" y="1153790"/>
            <a:ext cx="8785100" cy="5227537"/>
          </a:xfrm>
        </p:spPr>
        <p:txBody>
          <a:bodyPr/>
          <a:lstStyle/>
          <a:p>
            <a:r>
              <a:rPr lang="en-US" altLang="zh-TW" sz="1600" dirty="0">
                <a:hlinkClick r:id="rId2"/>
              </a:rPr>
              <a:t>https://keras.io/guides/making_new_layers_and_models_via_subclassing/#</a:t>
            </a:r>
            <a:r>
              <a:rPr lang="en-US" altLang="zh-TW" sz="1600" dirty="0" smtClean="0">
                <a:hlinkClick r:id="rId2"/>
              </a:rPr>
              <a:t>the-model-class</a:t>
            </a:r>
            <a:endParaRPr lang="en-US" altLang="zh-TW" sz="1600" dirty="0" smtClean="0"/>
          </a:p>
          <a:p>
            <a:endParaRPr lang="en-US" altLang="zh-TW" dirty="0"/>
          </a:p>
          <a:p>
            <a:r>
              <a:rPr lang="en-US" altLang="zh-TW" sz="2000" b="0" dirty="0">
                <a:solidFill>
                  <a:srgbClr val="0070C0"/>
                </a:solidFill>
                <a:effectLst/>
              </a:rPr>
              <a:t>The Model class has the same API as Layer, with the following differences:</a:t>
            </a:r>
          </a:p>
          <a:p>
            <a:pPr marL="342900" indent="-342900">
              <a:buFont typeface="Arial" panose="020B0604020202020204" pitchFamily="34" charset="0"/>
              <a:buChar char="•"/>
            </a:pPr>
            <a:r>
              <a:rPr lang="en-US" altLang="zh-TW" sz="2000" b="0" dirty="0" smtClean="0">
                <a:solidFill>
                  <a:srgbClr val="0070C0"/>
                </a:solidFill>
                <a:effectLst/>
              </a:rPr>
              <a:t>It </a:t>
            </a:r>
            <a:r>
              <a:rPr lang="en-US" altLang="zh-TW" sz="2000" b="0" dirty="0">
                <a:solidFill>
                  <a:srgbClr val="0070C0"/>
                </a:solidFill>
                <a:effectLst/>
              </a:rPr>
              <a:t>exposes built-in training, evaluation, and prediction loops (</a:t>
            </a:r>
            <a:r>
              <a:rPr lang="en-US" altLang="zh-TW" sz="2000" b="0" dirty="0" err="1">
                <a:solidFill>
                  <a:srgbClr val="0070C0"/>
                </a:solidFill>
                <a:effectLst/>
              </a:rPr>
              <a:t>model.fit</a:t>
            </a:r>
            <a:r>
              <a:rPr lang="en-US" altLang="zh-TW" sz="2000" b="0" dirty="0">
                <a:solidFill>
                  <a:srgbClr val="0070C0"/>
                </a:solidFill>
                <a:effectLst/>
              </a:rPr>
              <a:t>(), </a:t>
            </a:r>
            <a:r>
              <a:rPr lang="en-US" altLang="zh-TW" sz="2000" b="0" dirty="0" err="1">
                <a:solidFill>
                  <a:srgbClr val="0070C0"/>
                </a:solidFill>
                <a:effectLst/>
              </a:rPr>
              <a:t>model.evaluate</a:t>
            </a:r>
            <a:r>
              <a:rPr lang="en-US" altLang="zh-TW" sz="2000" b="0" dirty="0">
                <a:solidFill>
                  <a:srgbClr val="0070C0"/>
                </a:solidFill>
                <a:effectLst/>
              </a:rPr>
              <a:t>(), </a:t>
            </a:r>
            <a:r>
              <a:rPr lang="en-US" altLang="zh-TW" sz="2000" b="0" dirty="0" err="1">
                <a:solidFill>
                  <a:srgbClr val="0070C0"/>
                </a:solidFill>
                <a:effectLst/>
              </a:rPr>
              <a:t>model.predict</a:t>
            </a:r>
            <a:r>
              <a:rPr lang="en-US" altLang="zh-TW" sz="2000" b="0" dirty="0">
                <a:solidFill>
                  <a:srgbClr val="0070C0"/>
                </a:solidFill>
                <a:effectLst/>
              </a:rPr>
              <a:t>()).</a:t>
            </a:r>
          </a:p>
          <a:p>
            <a:pPr marL="342900" indent="-342900">
              <a:buFont typeface="Arial" panose="020B0604020202020204" pitchFamily="34" charset="0"/>
              <a:buChar char="•"/>
            </a:pPr>
            <a:r>
              <a:rPr lang="en-US" altLang="zh-TW" sz="2000" b="0" dirty="0">
                <a:solidFill>
                  <a:srgbClr val="0070C0"/>
                </a:solidFill>
                <a:effectLst/>
              </a:rPr>
              <a:t>It exposes the list of its inner layers, via the </a:t>
            </a:r>
            <a:r>
              <a:rPr lang="en-US" altLang="zh-TW" sz="2000" b="0" dirty="0" err="1">
                <a:solidFill>
                  <a:srgbClr val="0070C0"/>
                </a:solidFill>
                <a:effectLst/>
              </a:rPr>
              <a:t>model.layers</a:t>
            </a:r>
            <a:r>
              <a:rPr lang="en-US" altLang="zh-TW" sz="2000" b="0" dirty="0">
                <a:solidFill>
                  <a:srgbClr val="0070C0"/>
                </a:solidFill>
                <a:effectLst/>
              </a:rPr>
              <a:t> property.</a:t>
            </a:r>
          </a:p>
          <a:p>
            <a:pPr marL="342900" indent="-342900">
              <a:buFont typeface="Arial" panose="020B0604020202020204" pitchFamily="34" charset="0"/>
              <a:buChar char="•"/>
            </a:pPr>
            <a:r>
              <a:rPr lang="en-US" altLang="zh-TW" sz="2000" b="0" dirty="0">
                <a:solidFill>
                  <a:srgbClr val="0070C0"/>
                </a:solidFill>
                <a:effectLst/>
              </a:rPr>
              <a:t>It exposes saving and serialization APIs (save(), </a:t>
            </a:r>
            <a:r>
              <a:rPr lang="en-US" altLang="zh-TW" sz="2000" b="0" dirty="0" err="1">
                <a:solidFill>
                  <a:srgbClr val="0070C0"/>
                </a:solidFill>
                <a:effectLst/>
              </a:rPr>
              <a:t>save_weights</a:t>
            </a:r>
            <a:r>
              <a:rPr lang="en-US" altLang="zh-TW" sz="2000" b="0" dirty="0" smtClean="0">
                <a:solidFill>
                  <a:srgbClr val="0070C0"/>
                </a:solidFill>
                <a:effectLst/>
              </a:rPr>
              <a:t>()...)</a:t>
            </a:r>
          </a:p>
          <a:p>
            <a:pPr marL="342900" indent="-342900">
              <a:buFont typeface="Arial" panose="020B0604020202020204" pitchFamily="34" charset="0"/>
              <a:buChar char="•"/>
            </a:pPr>
            <a:endParaRPr lang="en-US" altLang="zh-TW" sz="2000" dirty="0">
              <a:solidFill>
                <a:schemeClr val="tx1"/>
              </a:solidFill>
              <a:effectLst/>
            </a:endParaRPr>
          </a:p>
          <a:p>
            <a:r>
              <a:rPr lang="en-US" altLang="zh-TW" sz="2000" b="0" dirty="0">
                <a:solidFill>
                  <a:schemeClr val="tx1"/>
                </a:solidFill>
                <a:effectLst/>
              </a:rPr>
              <a:t>In </a:t>
            </a:r>
            <a:r>
              <a:rPr lang="en-US" altLang="zh-TW" sz="2000" dirty="0">
                <a:solidFill>
                  <a:schemeClr val="tx1"/>
                </a:solidFill>
                <a:effectLst/>
              </a:rPr>
              <a:t>Model Sub-Classing</a:t>
            </a:r>
            <a:r>
              <a:rPr lang="en-US" altLang="zh-TW" sz="2000" b="0" dirty="0">
                <a:solidFill>
                  <a:schemeClr val="tx1"/>
                </a:solidFill>
                <a:effectLst/>
              </a:rPr>
              <a:t> there are two most important functions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and </a:t>
            </a:r>
            <a:r>
              <a:rPr lang="en-US" altLang="zh-TW" sz="2000" i="1" dirty="0">
                <a:solidFill>
                  <a:schemeClr val="tx1"/>
                </a:solidFill>
                <a:effectLst/>
              </a:rPr>
              <a:t>call</a:t>
            </a:r>
            <a:r>
              <a:rPr lang="en-US" altLang="zh-TW" sz="2000" b="0" dirty="0">
                <a:solidFill>
                  <a:schemeClr val="tx1"/>
                </a:solidFill>
                <a:effectLst/>
              </a:rPr>
              <a:t>. </a:t>
            </a:r>
            <a:r>
              <a:rPr lang="en-US" altLang="zh-TW" sz="2000" b="0" dirty="0" smtClean="0">
                <a:solidFill>
                  <a:schemeClr val="tx1"/>
                </a:solidFill>
                <a:effectLst/>
              </a:rPr>
              <a:t> </a:t>
            </a:r>
          </a:p>
          <a:p>
            <a:endParaRPr lang="en-US" altLang="zh-TW" sz="2000" b="0" dirty="0">
              <a:solidFill>
                <a:schemeClr val="tx1"/>
              </a:solidFill>
              <a:effectLst/>
            </a:endParaRPr>
          </a:p>
          <a:p>
            <a:r>
              <a:rPr lang="en-US" altLang="zh-TW" sz="2000" b="0" dirty="0" smtClean="0">
                <a:solidFill>
                  <a:schemeClr val="tx1"/>
                </a:solidFill>
                <a:effectLst/>
              </a:rPr>
              <a:t>By </a:t>
            </a:r>
            <a:r>
              <a:rPr lang="en-US" altLang="zh-TW" sz="2000" b="0" dirty="0" err="1">
                <a:solidFill>
                  <a:schemeClr val="tx1"/>
                </a:solidFill>
                <a:effectLst/>
              </a:rPr>
              <a:t>subclassing</a:t>
            </a:r>
            <a:r>
              <a:rPr lang="en-US" altLang="zh-TW" sz="2000" b="0" dirty="0">
                <a:solidFill>
                  <a:schemeClr val="tx1"/>
                </a:solidFill>
                <a:effectLst/>
              </a:rPr>
              <a:t> the Model class: in that case, you should define your layers in __</a:t>
            </a:r>
            <a:r>
              <a:rPr lang="en-US" altLang="zh-TW" sz="2000" b="0" dirty="0" err="1">
                <a:solidFill>
                  <a:schemeClr val="tx1"/>
                </a:solidFill>
                <a:effectLst/>
              </a:rPr>
              <a:t>init</a:t>
            </a:r>
            <a:r>
              <a:rPr lang="en-US" altLang="zh-TW" sz="2000" b="0" dirty="0">
                <a:solidFill>
                  <a:schemeClr val="tx1"/>
                </a:solidFill>
                <a:effectLst/>
              </a:rPr>
              <a:t>__() and you should implement the model's forward pass in call</a:t>
            </a:r>
            <a:r>
              <a:rPr lang="en-US" altLang="zh-TW" sz="2000" b="0" dirty="0" smtClean="0">
                <a:solidFill>
                  <a:schemeClr val="tx1"/>
                </a:solidFill>
                <a:effectLst/>
              </a:rPr>
              <a:t>().</a:t>
            </a:r>
          </a:p>
          <a:p>
            <a:endParaRPr lang="en-US" altLang="zh-TW" sz="2000" b="0" dirty="0">
              <a:solidFill>
                <a:schemeClr val="tx1"/>
              </a:solidFill>
              <a:effectLst/>
            </a:endParaRPr>
          </a:p>
          <a:p>
            <a:r>
              <a:rPr lang="en-US" altLang="zh-TW" sz="2000" b="0" dirty="0" smtClean="0">
                <a:solidFill>
                  <a:schemeClr val="tx1"/>
                </a:solidFill>
                <a:effectLst/>
              </a:rPr>
              <a:t>Basically</a:t>
            </a:r>
            <a:r>
              <a:rPr lang="en-US" altLang="zh-TW" sz="2000" b="0" dirty="0">
                <a:solidFill>
                  <a:schemeClr val="tx1"/>
                </a:solidFill>
                <a:effectLst/>
              </a:rPr>
              <a:t>, we will define all the trainable </a:t>
            </a:r>
            <a:r>
              <a:rPr lang="en-US" altLang="zh-TW" sz="2000" i="1" dirty="0" err="1">
                <a:solidFill>
                  <a:schemeClr val="tx1"/>
                </a:solidFill>
                <a:effectLst/>
              </a:rPr>
              <a:t>tf.keras</a:t>
            </a:r>
            <a:r>
              <a:rPr lang="en-US" altLang="zh-TW" sz="2000" b="0" dirty="0">
                <a:solidFill>
                  <a:schemeClr val="tx1"/>
                </a:solidFill>
                <a:effectLst/>
              </a:rPr>
              <a:t> layers or custom implemented layers inside the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method </a:t>
            </a:r>
            <a:endParaRPr lang="en-US" altLang="zh-TW" sz="2000" b="0" dirty="0" smtClean="0">
              <a:solidFill>
                <a:schemeClr val="tx1"/>
              </a:solidFill>
              <a:effectLst/>
            </a:endParaRPr>
          </a:p>
          <a:p>
            <a:r>
              <a:rPr lang="en-US" altLang="zh-TW" sz="2000" b="0" dirty="0" smtClean="0">
                <a:solidFill>
                  <a:schemeClr val="tx1"/>
                </a:solidFill>
                <a:effectLst/>
              </a:rPr>
              <a:t>and </a:t>
            </a:r>
            <a:r>
              <a:rPr lang="en-US" altLang="zh-TW" sz="2000" b="0" dirty="0">
                <a:solidFill>
                  <a:schemeClr val="tx1"/>
                </a:solidFill>
                <a:effectLst/>
              </a:rPr>
              <a:t>call those layers based on our network design inside the </a:t>
            </a:r>
            <a:r>
              <a:rPr lang="en-US" altLang="zh-TW" sz="2000" i="1" dirty="0">
                <a:solidFill>
                  <a:schemeClr val="tx1"/>
                </a:solidFill>
                <a:effectLst/>
              </a:rPr>
              <a:t>call</a:t>
            </a:r>
            <a:r>
              <a:rPr lang="en-US" altLang="zh-TW" sz="2000" b="0" dirty="0">
                <a:solidFill>
                  <a:schemeClr val="tx1"/>
                </a:solidFill>
                <a:effectLst/>
              </a:rPr>
              <a:t> method which is used to perform a forward propagation. </a:t>
            </a:r>
          </a:p>
        </p:txBody>
      </p:sp>
    </p:spTree>
    <p:extLst>
      <p:ext uri="{BB962C8B-B14F-4D97-AF65-F5344CB8AC3E}">
        <p14:creationId xmlns:p14="http://schemas.microsoft.com/office/powerpoint/2010/main" val="73715890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模型的生命週期</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95536" y="1412776"/>
            <a:ext cx="7620000" cy="4343400"/>
          </a:xfrm>
          <a:prstGeom prst="rect">
            <a:avLst/>
          </a:prstGeom>
        </p:spPr>
      </p:pic>
    </p:spTree>
    <p:extLst>
      <p:ext uri="{BB962C8B-B14F-4D97-AF65-F5344CB8AC3E}">
        <p14:creationId xmlns:p14="http://schemas.microsoft.com/office/powerpoint/2010/main" val="35733412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training a Machine Learning </a:t>
            </a:r>
            <a:r>
              <a:rPr lang="en-US" altLang="zh-TW" dirty="0" smtClean="0"/>
              <a:t>model</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13322" y="1268760"/>
            <a:ext cx="8353705" cy="4221765"/>
          </a:xfrm>
          <a:prstGeom prst="rect">
            <a:avLst/>
          </a:prstGeom>
        </p:spPr>
      </p:pic>
    </p:spTree>
    <p:extLst>
      <p:ext uri="{BB962C8B-B14F-4D97-AF65-F5344CB8AC3E}">
        <p14:creationId xmlns:p14="http://schemas.microsoft.com/office/powerpoint/2010/main" val="292430629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模型的佈署</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23528" y="1398427"/>
            <a:ext cx="8202215" cy="4551040"/>
          </a:xfrm>
          <a:prstGeom prst="rect">
            <a:avLst/>
          </a:prstGeom>
        </p:spPr>
      </p:pic>
      <p:sp>
        <p:nvSpPr>
          <p:cNvPr id="5" name="矩形 4"/>
          <p:cNvSpPr/>
          <p:nvPr/>
        </p:nvSpPr>
        <p:spPr>
          <a:xfrm>
            <a:off x="5220072" y="6438739"/>
            <a:ext cx="4572000" cy="215444"/>
          </a:xfrm>
          <a:prstGeom prst="rect">
            <a:avLst/>
          </a:prstGeom>
        </p:spPr>
        <p:txBody>
          <a:bodyPr>
            <a:spAutoFit/>
          </a:bodyPr>
          <a:lstStyle/>
          <a:p>
            <a:r>
              <a:rPr lang="en-US" altLang="zh-TW" sz="800" dirty="0" smtClean="0"/>
              <a:t>Ref</a:t>
            </a:r>
            <a:r>
              <a:rPr lang="en-US" altLang="zh-TW" sz="800" dirty="0"/>
              <a:t>:: https://blog.tensorflow.org/2019/01/whats-coming-in-tensorflow-2-0.html</a:t>
            </a:r>
            <a:endParaRPr lang="zh-TW" altLang="en-US" sz="800" dirty="0"/>
          </a:p>
        </p:txBody>
      </p:sp>
    </p:spTree>
    <p:extLst>
      <p:ext uri="{BB962C8B-B14F-4D97-AF65-F5344CB8AC3E}">
        <p14:creationId xmlns:p14="http://schemas.microsoft.com/office/powerpoint/2010/main" val="373885016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932040" y="215779"/>
            <a:ext cx="3384376" cy="720725"/>
          </a:xfrm>
        </p:spPr>
        <p:txBody>
          <a:bodyPr/>
          <a:lstStyle/>
          <a:p>
            <a:r>
              <a:rPr lang="en-US" altLang="zh-TW" dirty="0" err="1" smtClean="0"/>
              <a:t>TFLite</a:t>
            </a:r>
            <a:endParaRPr lang="zh-TW" altLang="en-US" dirty="0"/>
          </a:p>
        </p:txBody>
      </p:sp>
      <p:pic>
        <p:nvPicPr>
          <p:cNvPr id="4098" name="Picture 2" descr="TF Lite Conversio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653" y="1913832"/>
            <a:ext cx="4400029" cy="44134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nsorflow Lite - HackM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41" y="2572099"/>
            <a:ext cx="4217959" cy="3888432"/>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49933" y="188640"/>
            <a:ext cx="4463591" cy="2191823"/>
          </a:xfrm>
          <a:prstGeom prst="rect">
            <a:avLst/>
          </a:prstGeom>
        </p:spPr>
      </p:pic>
      <p:sp>
        <p:nvSpPr>
          <p:cNvPr id="7" name="矩形 6"/>
          <p:cNvSpPr/>
          <p:nvPr/>
        </p:nvSpPr>
        <p:spPr>
          <a:xfrm>
            <a:off x="70409" y="6519446"/>
            <a:ext cx="4572000" cy="338554"/>
          </a:xfrm>
          <a:prstGeom prst="rect">
            <a:avLst/>
          </a:prstGeom>
        </p:spPr>
        <p:txBody>
          <a:bodyPr>
            <a:spAutoFit/>
          </a:bodyPr>
          <a:lstStyle/>
          <a:p>
            <a:r>
              <a:rPr lang="en-US" altLang="zh-TW" sz="800" dirty="0" smtClean="0"/>
              <a:t>Ref</a:t>
            </a:r>
            <a:r>
              <a:rPr lang="en-US" altLang="zh-TW" sz="800" dirty="0"/>
              <a:t>:: https://hackmd.io/@yillkid/ByQ7ySDT8/https%3A%2F%2Fhackmd.io%2F%40yillkid%2FH1GYxKR-t</a:t>
            </a:r>
            <a:endParaRPr lang="zh-TW" altLang="en-US" sz="800" dirty="0"/>
          </a:p>
        </p:txBody>
      </p:sp>
    </p:spTree>
    <p:extLst>
      <p:ext uri="{BB962C8B-B14F-4D97-AF65-F5344CB8AC3E}">
        <p14:creationId xmlns:p14="http://schemas.microsoft.com/office/powerpoint/2010/main" val="225700551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800" dirty="0" err="1"/>
              <a:t>Trainning</a:t>
            </a:r>
            <a:r>
              <a:rPr lang="en-US" altLang="zh-TW" sz="4800" dirty="0"/>
              <a:t>--Learning curve</a:t>
            </a:r>
            <a:endParaRPr lang="zh-TW" altLang="en-US" sz="4800" dirty="0"/>
          </a:p>
        </p:txBody>
      </p:sp>
      <p:sp>
        <p:nvSpPr>
          <p:cNvPr id="5" name="文字版面配置區 4"/>
          <p:cNvSpPr>
            <a:spLocks noGrp="1"/>
          </p:cNvSpPr>
          <p:nvPr>
            <p:ph type="body" idx="1"/>
          </p:nvPr>
        </p:nvSpPr>
        <p:spPr/>
        <p:txBody>
          <a:bodyPr/>
          <a:lstStyle/>
          <a:p>
            <a:r>
              <a:rPr lang="zh-TW" altLang="en-US" dirty="0"/>
              <a:t>訓練過程   </a:t>
            </a:r>
            <a:r>
              <a:rPr lang="en-US" altLang="zh-TW" dirty="0"/>
              <a:t>(</a:t>
            </a:r>
            <a:r>
              <a:rPr lang="zh-TW" altLang="zh-TW" dirty="0"/>
              <a:t>學習</a:t>
            </a:r>
            <a:r>
              <a:rPr lang="zh-TW" altLang="en-US" dirty="0"/>
              <a:t>曲線</a:t>
            </a:r>
            <a:r>
              <a:rPr lang="en-US" altLang="zh-TW" dirty="0"/>
              <a:t>)</a:t>
            </a:r>
          </a:p>
          <a:p>
            <a:pPr marL="457200" indent="-457200">
              <a:buAutoNum type="arabicPeriod"/>
            </a:pPr>
            <a:r>
              <a:rPr lang="zh-TW" altLang="en-US" dirty="0"/>
              <a:t>用</a:t>
            </a:r>
            <a:r>
              <a:rPr lang="en-US" altLang="zh-TW" dirty="0"/>
              <a:t>metric</a:t>
            </a:r>
            <a:r>
              <a:rPr lang="zh-TW" altLang="en-US" dirty="0"/>
              <a:t>來監控學習過程</a:t>
            </a:r>
            <a:r>
              <a:rPr lang="en-US" altLang="zh-TW" dirty="0"/>
              <a:t>. </a:t>
            </a:r>
            <a:r>
              <a:rPr lang="zh-TW" altLang="en-US" dirty="0"/>
              <a:t>如</a:t>
            </a:r>
            <a:r>
              <a:rPr lang="en-US" altLang="zh-TW" dirty="0"/>
              <a:t>: accuracy</a:t>
            </a:r>
          </a:p>
          <a:p>
            <a:pPr marL="457200" indent="-457200">
              <a:buAutoNum type="arabicPeriod"/>
            </a:pPr>
            <a:r>
              <a:rPr lang="zh-TW" altLang="en-US" dirty="0"/>
              <a:t>用</a:t>
            </a:r>
            <a:r>
              <a:rPr lang="en-US" altLang="zh-TW" dirty="0"/>
              <a:t>loss</a:t>
            </a:r>
            <a:r>
              <a:rPr lang="zh-TW" altLang="en-US" dirty="0"/>
              <a:t>來計算權重的調整</a:t>
            </a:r>
            <a:r>
              <a:rPr lang="en-US" altLang="zh-TW" dirty="0"/>
              <a:t>, </a:t>
            </a:r>
            <a:r>
              <a:rPr lang="zh-TW" altLang="en-US" dirty="0"/>
              <a:t>如</a:t>
            </a:r>
            <a:r>
              <a:rPr lang="en-US" altLang="zh-TW" dirty="0"/>
              <a:t>:</a:t>
            </a:r>
            <a:r>
              <a:rPr lang="en-US" altLang="zh-TW" dirty="0" err="1"/>
              <a:t>mse</a:t>
            </a:r>
            <a:r>
              <a:rPr lang="en-US" altLang="zh-TW" dirty="0"/>
              <a:t>, </a:t>
            </a:r>
            <a:r>
              <a:rPr lang="en-US" altLang="zh-TW" dirty="0" err="1"/>
              <a:t>rmse</a:t>
            </a:r>
            <a:r>
              <a:rPr lang="en-US" altLang="zh-TW" dirty="0"/>
              <a:t>, </a:t>
            </a:r>
            <a:r>
              <a:rPr lang="en-US" altLang="zh-TW" dirty="0" err="1"/>
              <a:t>crossentrophy</a:t>
            </a:r>
            <a:r>
              <a:rPr lang="en-US" altLang="zh-TW" dirty="0"/>
              <a:t> </a:t>
            </a:r>
            <a:endParaRPr lang="zh-TW" altLang="en-US" dirty="0"/>
          </a:p>
        </p:txBody>
      </p:sp>
    </p:spTree>
    <p:extLst>
      <p:ext uri="{BB962C8B-B14F-4D97-AF65-F5344CB8AC3E}">
        <p14:creationId xmlns:p14="http://schemas.microsoft.com/office/powerpoint/2010/main" val="35767129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loss</a:t>
            </a:r>
            <a:r>
              <a:rPr lang="zh-TW" altLang="en-US" dirty="0"/>
              <a:t>與</a:t>
            </a:r>
            <a:r>
              <a:rPr lang="en-US" altLang="zh-TW" dirty="0"/>
              <a:t>metric</a:t>
            </a:r>
            <a:r>
              <a:rPr lang="zh-TW" altLang="en-US" dirty="0"/>
              <a:t>的區別以及</a:t>
            </a:r>
            <a:r>
              <a:rPr lang="en-US" altLang="zh-TW" dirty="0"/>
              <a:t>optimizer</a:t>
            </a:r>
            <a:r>
              <a:rPr lang="zh-TW" altLang="en-US" dirty="0"/>
              <a:t>的介紹</a:t>
            </a:r>
          </a:p>
        </p:txBody>
      </p:sp>
      <p:sp>
        <p:nvSpPr>
          <p:cNvPr id="5" name="內容版面配置區 4"/>
          <p:cNvSpPr>
            <a:spLocks noGrp="1"/>
          </p:cNvSpPr>
          <p:nvPr>
            <p:ph idx="1"/>
          </p:nvPr>
        </p:nvSpPr>
        <p:spPr/>
        <p:txBody>
          <a:bodyPr/>
          <a:lstStyle/>
          <a:p>
            <a:r>
              <a:rPr lang="zh-TW" altLang="en-US" dirty="0"/>
              <a:t>在神經網絡的訓練過程中，我們總是需要選擇編譯（</a:t>
            </a:r>
            <a:r>
              <a:rPr lang="en-US" altLang="zh-TW" dirty="0"/>
              <a:t>compile</a:t>
            </a:r>
            <a:r>
              <a:rPr lang="zh-TW" altLang="en-US" dirty="0"/>
              <a:t>）步驟的三個參數，</a:t>
            </a:r>
            <a:r>
              <a:rPr lang="en-US" altLang="zh-TW" dirty="0"/>
              <a:t>loss</a:t>
            </a:r>
            <a:r>
              <a:rPr lang="zh-TW" altLang="en-US" dirty="0"/>
              <a:t>， </a:t>
            </a:r>
            <a:r>
              <a:rPr lang="en-US" altLang="zh-TW" dirty="0"/>
              <a:t>metrics</a:t>
            </a:r>
            <a:r>
              <a:rPr lang="zh-TW" altLang="en-US" dirty="0"/>
              <a:t>，</a:t>
            </a:r>
            <a:r>
              <a:rPr lang="en-US" altLang="zh-TW" dirty="0"/>
              <a:t>optimizer </a:t>
            </a:r>
            <a:r>
              <a:rPr lang="zh-TW" altLang="en-US" dirty="0"/>
              <a:t>。那麼他們到底代表什麼含義呢？</a:t>
            </a:r>
            <a:endParaRPr lang="en-US" altLang="zh-TW" dirty="0"/>
          </a:p>
          <a:p>
            <a:endParaRPr lang="en-US" altLang="zh-TW" dirty="0"/>
          </a:p>
          <a:p>
            <a:pPr marL="342900" indent="-342900">
              <a:buFont typeface="Arial" panose="020B0604020202020204" pitchFamily="34" charset="0"/>
              <a:buChar char="•"/>
            </a:pPr>
            <a:r>
              <a:rPr lang="zh-TW" altLang="en-US" b="0" dirty="0">
                <a:solidFill>
                  <a:srgbClr val="0070C0"/>
                </a:solidFill>
                <a:effectLst/>
              </a:rPr>
              <a:t>損失函數（</a:t>
            </a:r>
            <a:r>
              <a:rPr lang="en-US" altLang="zh-TW" b="0" dirty="0">
                <a:solidFill>
                  <a:srgbClr val="0070C0"/>
                </a:solidFill>
                <a:effectLst/>
              </a:rPr>
              <a:t>loss function</a:t>
            </a:r>
            <a:r>
              <a:rPr lang="zh-TW" altLang="en-US" b="0" dirty="0">
                <a:solidFill>
                  <a:srgbClr val="0070C0"/>
                </a:solidFill>
                <a:effectLst/>
              </a:rPr>
              <a:t>）：網絡如何衡量在訓練數據上的性能，即網絡如何朝著正確的方向前進。</a:t>
            </a: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優化器（</a:t>
            </a:r>
            <a:r>
              <a:rPr lang="en-US" altLang="zh-TW" b="0" dirty="0">
                <a:solidFill>
                  <a:srgbClr val="0070C0"/>
                </a:solidFill>
                <a:effectLst/>
              </a:rPr>
              <a:t>optimizer</a:t>
            </a:r>
            <a:r>
              <a:rPr lang="zh-TW" altLang="en-US" b="0" dirty="0">
                <a:solidFill>
                  <a:srgbClr val="0070C0"/>
                </a:solidFill>
                <a:effectLst/>
              </a:rPr>
              <a:t>）：基於訓練數據和損失函數來更新網絡的機制。</a:t>
            </a: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在訓練和測試過程中需要監控的指標（</a:t>
            </a:r>
            <a:r>
              <a:rPr lang="en-US" altLang="zh-TW" b="0" dirty="0">
                <a:solidFill>
                  <a:srgbClr val="0070C0"/>
                </a:solidFill>
                <a:effectLst/>
              </a:rPr>
              <a:t>metric</a:t>
            </a:r>
            <a:r>
              <a:rPr lang="zh-TW" altLang="en-US" b="0" dirty="0">
                <a:solidFill>
                  <a:srgbClr val="0070C0"/>
                </a:solidFill>
                <a:effectLst/>
              </a:rPr>
              <a:t>）。</a:t>
            </a:r>
          </a:p>
          <a:p>
            <a:endParaRPr lang="en-US" altLang="zh-TW" dirty="0"/>
          </a:p>
        </p:txBody>
      </p:sp>
    </p:spTree>
    <p:extLst>
      <p:ext uri="{BB962C8B-B14F-4D97-AF65-F5344CB8AC3E}">
        <p14:creationId xmlns:p14="http://schemas.microsoft.com/office/powerpoint/2010/main" val="20999576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3888" y="1709738"/>
            <a:ext cx="8196584" cy="2852737"/>
          </a:xfrm>
        </p:spPr>
        <p:txBody>
          <a:bodyPr/>
          <a:lstStyle/>
          <a:p>
            <a:r>
              <a:rPr lang="en-US" altLang="zh-TW" dirty="0"/>
              <a:t>DNN </a:t>
            </a:r>
            <a:br>
              <a:rPr lang="en-US" altLang="zh-TW" dirty="0"/>
            </a:br>
            <a:r>
              <a:rPr lang="zh-TW" altLang="en-US" sz="4800" b="0" dirty="0"/>
              <a:t>（</a:t>
            </a:r>
            <a:r>
              <a:rPr lang="en-US" altLang="zh-TW" sz="4800" b="0" dirty="0"/>
              <a:t>Deep Neural Networks, DNN</a:t>
            </a:r>
            <a:r>
              <a:rPr lang="zh-TW" altLang="en-US" sz="4800" b="0" dirty="0"/>
              <a:t>）</a:t>
            </a:r>
            <a:endParaRPr lang="zh-TW" altLang="en-US" sz="4800" dirty="0"/>
          </a:p>
        </p:txBody>
      </p:sp>
      <p:sp>
        <p:nvSpPr>
          <p:cNvPr id="5" name="文字版面配置區 4"/>
          <p:cNvSpPr>
            <a:spLocks noGrp="1"/>
          </p:cNvSpPr>
          <p:nvPr>
            <p:ph type="body" idx="1"/>
          </p:nvPr>
        </p:nvSpPr>
        <p:spPr/>
        <p:txBody>
          <a:bodyPr/>
          <a:lstStyle/>
          <a:p>
            <a:r>
              <a:rPr lang="zh-TW" altLang="en-US" b="0" dirty="0">
                <a:effectLst/>
              </a:rPr>
              <a:t>深度神經網路</a:t>
            </a:r>
            <a:endParaRPr lang="zh-TW" altLang="en-US" dirty="0"/>
          </a:p>
        </p:txBody>
      </p:sp>
    </p:spTree>
    <p:extLst>
      <p:ext uri="{BB962C8B-B14F-4D97-AF65-F5344CB8AC3E}">
        <p14:creationId xmlns:p14="http://schemas.microsoft.com/office/powerpoint/2010/main" val="353309377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a:t>
            </a:r>
            <a:r>
              <a:rPr lang="zh-TW" altLang="en-US" b="0" dirty="0">
                <a:solidFill>
                  <a:schemeClr val="tx1"/>
                </a:solidFill>
              </a:rPr>
              <a:t>損失 </a:t>
            </a:r>
            <a:endParaRPr lang="zh-TW" altLang="en-US" dirty="0"/>
          </a:p>
        </p:txBody>
      </p:sp>
      <p:sp>
        <p:nvSpPr>
          <p:cNvPr id="3" name="內容版面配置區 2"/>
          <p:cNvSpPr>
            <a:spLocks noGrp="1"/>
          </p:cNvSpPr>
          <p:nvPr>
            <p:ph idx="1"/>
          </p:nvPr>
        </p:nvSpPr>
        <p:spPr/>
        <p:txBody>
          <a:bodyPr/>
          <a:lstStyle/>
          <a:p>
            <a:r>
              <a:rPr lang="zh-TW" altLang="en-US" sz="1400" b="0" dirty="0">
                <a:solidFill>
                  <a:schemeClr val="tx1"/>
                </a:solidFill>
                <a:effectLst/>
              </a:rPr>
              <a:t>想要控制一件事物，首先需要能夠觀察它。想要控制神經網絡的輸出，就需要能夠衡量該輸出與預期值之間的距離。這是神經網絡損失函數（</a:t>
            </a:r>
            <a:r>
              <a:rPr lang="en-US" altLang="zh-TW" sz="1400" b="0" dirty="0">
                <a:solidFill>
                  <a:schemeClr val="tx1"/>
                </a:solidFill>
                <a:effectLst/>
              </a:rPr>
              <a:t>loss function</a:t>
            </a:r>
            <a:r>
              <a:rPr lang="zh-TW" altLang="en-US" sz="1400" b="0" dirty="0">
                <a:solidFill>
                  <a:schemeClr val="tx1"/>
                </a:solidFill>
                <a:effectLst/>
              </a:rPr>
              <a:t>）的任務，該函數也叫目標函數（</a:t>
            </a:r>
            <a:r>
              <a:rPr lang="en-US" altLang="zh-TW" sz="1400" b="0" dirty="0">
                <a:solidFill>
                  <a:schemeClr val="tx1"/>
                </a:solidFill>
                <a:effectLst/>
              </a:rPr>
              <a:t>objective function</a:t>
            </a:r>
            <a:r>
              <a:rPr lang="zh-TW" altLang="en-US" sz="1400" b="0" dirty="0">
                <a:solidFill>
                  <a:schemeClr val="tx1"/>
                </a:solidFill>
                <a:effectLst/>
              </a:rPr>
              <a:t>）。</a:t>
            </a:r>
            <a:endParaRPr lang="en-US" altLang="zh-TW" sz="1400" b="0" dirty="0">
              <a:solidFill>
                <a:schemeClr val="tx1"/>
              </a:solidFill>
              <a:effectLst/>
            </a:endParaRPr>
          </a:p>
          <a:p>
            <a:endParaRPr lang="en-US" altLang="zh-TW" sz="1400" b="0" dirty="0">
              <a:solidFill>
                <a:schemeClr val="tx1"/>
              </a:solidFill>
              <a:effectLst/>
            </a:endParaRPr>
          </a:p>
          <a:p>
            <a:r>
              <a:rPr lang="zh-TW" altLang="en-US" sz="1400" b="0" dirty="0">
                <a:solidFill>
                  <a:schemeClr val="tx1"/>
                </a:solidFill>
                <a:effectLst/>
              </a:rPr>
              <a:t>損失函數的輸入是網絡預測值與真實目標值（即你希望網絡輸出的結果），然後計算一個距離值，衡量該網絡在這個示例上的效果好壞。</a:t>
            </a:r>
          </a:p>
        </p:txBody>
      </p:sp>
      <p:pic>
        <p:nvPicPr>
          <p:cNvPr id="1026" name="Picture 2" descr="損失函數用來衡量網絡輸出結果的質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91" y="2348880"/>
            <a:ext cx="4968552" cy="426053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779912" y="4623162"/>
            <a:ext cx="3168352" cy="2160240"/>
          </a:xfrm>
          <a:prstGeom prst="rect">
            <a:avLst/>
          </a:prstGeom>
          <a:noFill/>
          <a:ln w="28575">
            <a:solidFill>
              <a:srgbClr val="00B0F0"/>
            </a:solidFill>
            <a:prstDash val="sysDash"/>
          </a:ln>
        </p:spPr>
        <p:txBody>
          <a:bodyPr wrap="square" rtlCol="0">
            <a:spAutoFit/>
          </a:bodyPr>
          <a:lstStyle/>
          <a:p>
            <a:endParaRPr lang="zh-TW" altLang="en-US" dirty="0"/>
          </a:p>
        </p:txBody>
      </p:sp>
      <p:sp>
        <p:nvSpPr>
          <p:cNvPr id="4" name="矩形 3"/>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87446352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Metrics </a:t>
            </a:r>
            <a:r>
              <a:rPr lang="zh-TW" altLang="en-US" b="0" dirty="0"/>
              <a:t>指標</a:t>
            </a:r>
            <a:endParaRPr lang="zh-TW" altLang="en-US" dirty="0"/>
          </a:p>
        </p:txBody>
      </p:sp>
      <p:sp>
        <p:nvSpPr>
          <p:cNvPr id="3" name="內容版面配置區 2"/>
          <p:cNvSpPr>
            <a:spLocks noGrp="1"/>
          </p:cNvSpPr>
          <p:nvPr>
            <p:ph idx="1"/>
          </p:nvPr>
        </p:nvSpPr>
        <p:spPr>
          <a:xfrm>
            <a:off x="179388" y="1152096"/>
            <a:ext cx="8569076" cy="5373248"/>
          </a:xfrm>
        </p:spPr>
        <p:txBody>
          <a:bodyPr/>
          <a:lstStyle/>
          <a:p>
            <a:r>
              <a:rPr lang="zh-TW" altLang="en-US" b="0" dirty="0">
                <a:effectLst/>
              </a:rPr>
              <a:t>在訓練和測試過程中需要監控的指標（</a:t>
            </a:r>
            <a:r>
              <a:rPr lang="en-US" altLang="zh-TW" b="0" dirty="0">
                <a:effectLst/>
              </a:rPr>
              <a:t>metrics</a:t>
            </a:r>
            <a:r>
              <a:rPr lang="zh-TW" altLang="en-US" b="0" dirty="0">
                <a:effectLst/>
              </a:rPr>
              <a:t>）</a:t>
            </a:r>
            <a:endParaRPr lang="en-US" altLang="zh-TW" b="0" dirty="0">
              <a:effectLst/>
            </a:endParaRPr>
          </a:p>
          <a:p>
            <a:pPr lvl="3"/>
            <a:r>
              <a:rPr lang="en-US" altLang="zh-TW" sz="1400" b="0" dirty="0">
                <a:effectLst/>
              </a:rPr>
              <a:t># </a:t>
            </a:r>
            <a:r>
              <a:rPr lang="zh-TW" altLang="en-US" sz="1400" b="0" dirty="0">
                <a:effectLst/>
              </a:rPr>
              <a:t>分類任務中使用 </a:t>
            </a:r>
            <a:endParaRPr lang="en-US" altLang="zh-TW" sz="1400" b="0" dirty="0">
              <a:effectLst/>
            </a:endParaRPr>
          </a:p>
          <a:p>
            <a:pPr lvl="3"/>
            <a:r>
              <a:rPr lang="en-US" altLang="zh-TW" sz="1400" b="0" dirty="0">
                <a:effectLst/>
              </a:rPr>
              <a:t>metrics=['accuracy']) </a:t>
            </a:r>
          </a:p>
          <a:p>
            <a:pPr lvl="3"/>
            <a:r>
              <a:rPr lang="en-US" altLang="zh-TW" sz="1400" b="0" dirty="0">
                <a:effectLst/>
              </a:rPr>
              <a:t># </a:t>
            </a:r>
            <a:r>
              <a:rPr lang="zh-TW" altLang="en-US" sz="1400" b="0" dirty="0">
                <a:effectLst/>
              </a:rPr>
              <a:t>回歸任務中使用 </a:t>
            </a:r>
            <a:endParaRPr lang="en-US" altLang="zh-TW" sz="1400" b="0" dirty="0">
              <a:effectLst/>
            </a:endParaRPr>
          </a:p>
          <a:p>
            <a:pPr lvl="3"/>
            <a:r>
              <a:rPr lang="en-US" altLang="zh-TW" sz="1400" b="0" dirty="0">
                <a:effectLst/>
              </a:rPr>
              <a:t>metrics=['</a:t>
            </a:r>
            <a:r>
              <a:rPr lang="en-US" altLang="zh-TW" sz="1400" b="0" dirty="0" err="1">
                <a:effectLst/>
              </a:rPr>
              <a:t>mae</a:t>
            </a:r>
            <a:r>
              <a:rPr lang="en-US" altLang="zh-TW" sz="1400" b="0" dirty="0">
                <a:effectLst/>
              </a:rPr>
              <a:t>']) </a:t>
            </a:r>
            <a:endParaRPr lang="en-US" altLang="zh-TW" sz="1400" dirty="0"/>
          </a:p>
          <a:p>
            <a:pPr lvl="3"/>
            <a:r>
              <a:rPr lang="en-US" altLang="zh-TW" sz="1400" b="0" dirty="0">
                <a:effectLst/>
              </a:rPr>
              <a:t>metrics=['</a:t>
            </a:r>
            <a:r>
              <a:rPr lang="en-US" altLang="zh-TW" sz="1400" b="0" dirty="0" err="1">
                <a:effectLst/>
              </a:rPr>
              <a:t>mse</a:t>
            </a:r>
            <a:r>
              <a:rPr lang="en-US" altLang="zh-TW" sz="1400" b="0" dirty="0">
                <a:effectLst/>
              </a:rPr>
              <a:t>'])</a:t>
            </a:r>
          </a:p>
          <a:p>
            <a:pPr lvl="3"/>
            <a:endParaRPr lang="en-US" altLang="zh-TW" sz="1400" dirty="0"/>
          </a:p>
          <a:p>
            <a:pPr lvl="3"/>
            <a:endParaRPr lang="en-US" altLang="zh-TW" sz="1400" b="0" dirty="0">
              <a:effectLst/>
            </a:endParaRPr>
          </a:p>
          <a:p>
            <a:pPr lvl="3"/>
            <a:endParaRPr lang="en-US" altLang="zh-TW" sz="1400" dirty="0"/>
          </a:p>
          <a:p>
            <a:pPr lvl="3"/>
            <a:endParaRPr lang="en-US" altLang="zh-TW" sz="1400" b="0" dirty="0">
              <a:effectLst/>
            </a:endParaRPr>
          </a:p>
          <a:p>
            <a:pPr lvl="3"/>
            <a:endParaRPr lang="en-US" altLang="zh-TW" sz="1400" dirty="0"/>
          </a:p>
          <a:p>
            <a:pPr lvl="3"/>
            <a:endParaRPr lang="en-US" altLang="zh-TW" sz="1400" b="0" dirty="0">
              <a:effectLst/>
            </a:endParaRPr>
          </a:p>
          <a:p>
            <a:pPr lvl="3"/>
            <a:endParaRPr lang="en-US" altLang="zh-TW" sz="1400" dirty="0"/>
          </a:p>
          <a:p>
            <a:pPr lvl="3"/>
            <a:r>
              <a:rPr lang="zh-TW" altLang="en-US" b="1" dirty="0"/>
              <a:t>當</a:t>
            </a:r>
            <a:r>
              <a:rPr lang="en-US" altLang="zh-TW" b="1" dirty="0"/>
              <a:t>Loss</a:t>
            </a:r>
            <a:r>
              <a:rPr lang="zh-TW" altLang="en-US" b="1" dirty="0"/>
              <a:t>和</a:t>
            </a:r>
            <a:r>
              <a:rPr lang="en-US" altLang="zh-TW" b="1" dirty="0"/>
              <a:t>Metrics</a:t>
            </a:r>
            <a:r>
              <a:rPr lang="zh-TW" altLang="en-US" b="1" dirty="0"/>
              <a:t>定義都是</a:t>
            </a:r>
            <a:r>
              <a:rPr lang="en-US" altLang="zh-TW" dirty="0" err="1">
                <a:hlinkClick r:id="rId2"/>
              </a:rPr>
              <a:t>mse</a:t>
            </a:r>
            <a:r>
              <a:rPr lang="zh-TW" altLang="en-US" b="1" dirty="0"/>
              <a:t>時，為什麼顯示不同</a:t>
            </a:r>
            <a:r>
              <a:rPr lang="en-US" altLang="zh-TW" b="1" dirty="0"/>
              <a:t>?</a:t>
            </a:r>
          </a:p>
          <a:p>
            <a:pPr lvl="3"/>
            <a:r>
              <a:rPr lang="zh-TW" altLang="en-US" sz="1200" b="1" dirty="0">
                <a:solidFill>
                  <a:srgbClr val="0070C0"/>
                </a:solidFill>
              </a:rPr>
              <a:t>細心的同學會發現，當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定義都是</a:t>
            </a:r>
            <a:r>
              <a:rPr lang="en-US" altLang="zh-TW" sz="1200" b="1" dirty="0" err="1">
                <a:solidFill>
                  <a:srgbClr val="0070C0"/>
                </a:solidFill>
              </a:rPr>
              <a:t>mse</a:t>
            </a:r>
            <a:r>
              <a:rPr lang="zh-TW" altLang="en-US" sz="1200" b="1" dirty="0">
                <a:solidFill>
                  <a:srgbClr val="0070C0"/>
                </a:solidFill>
              </a:rPr>
              <a:t>時，值顯示不同。於是會好奇，既然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都是一樣的計算方法時，為什麼會不同呢。</a:t>
            </a:r>
            <a:endParaRPr lang="en-US" altLang="zh-TW" sz="1200" b="1" dirty="0">
              <a:solidFill>
                <a:srgbClr val="0070C0"/>
              </a:solidFill>
            </a:endParaRPr>
          </a:p>
          <a:p>
            <a:pPr lvl="3"/>
            <a:r>
              <a:rPr lang="zh-TW" altLang="en-US" sz="1200" b="1" dirty="0">
                <a:solidFill>
                  <a:srgbClr val="0070C0"/>
                </a:solidFill>
              </a:rPr>
              <a:t>實際上，造成這個微小差異的原因在於，模型評價的時候（</a:t>
            </a:r>
            <a:r>
              <a:rPr lang="en-US" altLang="zh-TW" sz="1200" b="1" dirty="0">
                <a:solidFill>
                  <a:srgbClr val="0070C0"/>
                </a:solidFill>
              </a:rPr>
              <a:t>metrics</a:t>
            </a:r>
            <a:r>
              <a:rPr lang="zh-TW" altLang="en-US" sz="1200" b="1" dirty="0">
                <a:solidFill>
                  <a:srgbClr val="0070C0"/>
                </a:solidFill>
              </a:rPr>
              <a:t>的結果）是模型訓練完一個批次後，對這個批次做的評價。而顯示的</a:t>
            </a:r>
            <a:r>
              <a:rPr lang="en-US" altLang="zh-TW" sz="1200" b="1" dirty="0">
                <a:solidFill>
                  <a:srgbClr val="0070C0"/>
                </a:solidFill>
              </a:rPr>
              <a:t>loss</a:t>
            </a:r>
            <a:r>
              <a:rPr lang="zh-TW" altLang="en-US" sz="1200" b="1" dirty="0">
                <a:solidFill>
                  <a:srgbClr val="0070C0"/>
                </a:solidFill>
              </a:rPr>
              <a:t>卻是在訓練過程中的這個批次樣本產生的</a:t>
            </a:r>
            <a:r>
              <a:rPr lang="en-US" altLang="zh-TW" sz="1200" b="1" dirty="0">
                <a:solidFill>
                  <a:srgbClr val="0070C0"/>
                </a:solidFill>
              </a:rPr>
              <a:t>loss</a:t>
            </a:r>
            <a:r>
              <a:rPr lang="zh-TW" altLang="en-US" sz="1200" b="1" dirty="0">
                <a:solidFill>
                  <a:srgbClr val="0070C0"/>
                </a:solidFill>
              </a:rPr>
              <a:t>的均值。一句話解釋，那就是模型在</a:t>
            </a:r>
            <a:r>
              <a:rPr lang="en-US" altLang="zh-TW" sz="1200" b="1" dirty="0">
                <a:solidFill>
                  <a:srgbClr val="0070C0"/>
                </a:solidFill>
              </a:rPr>
              <a:t>batch</a:t>
            </a:r>
            <a:r>
              <a:rPr lang="zh-TW" altLang="en-US" sz="1200" b="1" dirty="0">
                <a:solidFill>
                  <a:srgbClr val="0070C0"/>
                </a:solidFill>
              </a:rPr>
              <a:t>訓練過程中，是變化的。</a:t>
            </a:r>
            <a:r>
              <a:rPr lang="en-US" altLang="zh-TW" sz="1200" b="1" dirty="0">
                <a:solidFill>
                  <a:srgbClr val="0070C0"/>
                </a:solidFill>
              </a:rPr>
              <a:t>loss</a:t>
            </a:r>
            <a:r>
              <a:rPr lang="zh-TW" altLang="en-US" sz="1200" b="1" dirty="0">
                <a:solidFill>
                  <a:srgbClr val="0070C0"/>
                </a:solidFill>
              </a:rPr>
              <a:t>的結果是動態的每一個樣本的</a:t>
            </a:r>
            <a:r>
              <a:rPr lang="en-US" altLang="zh-TW" sz="1200" b="1" dirty="0">
                <a:solidFill>
                  <a:srgbClr val="0070C0"/>
                </a:solidFill>
              </a:rPr>
              <a:t>loss</a:t>
            </a:r>
            <a:r>
              <a:rPr lang="zh-TW" altLang="en-US" sz="1200" b="1" dirty="0">
                <a:solidFill>
                  <a:srgbClr val="0070C0"/>
                </a:solidFill>
              </a:rPr>
              <a:t>的均值</a:t>
            </a:r>
            <a:r>
              <a:rPr lang="en-US" altLang="zh-TW" sz="1200" b="1" dirty="0">
                <a:solidFill>
                  <a:srgbClr val="0070C0"/>
                </a:solidFill>
              </a:rPr>
              <a:t>(</a:t>
            </a:r>
            <a:r>
              <a:rPr lang="zh-TW" altLang="en-US" sz="1200" b="1" dirty="0">
                <a:solidFill>
                  <a:srgbClr val="0070C0"/>
                </a:solidFill>
              </a:rPr>
              <a:t>資料來自</a:t>
            </a:r>
            <a:r>
              <a:rPr lang="en-US" altLang="zh-TW" sz="1200" b="1" dirty="0">
                <a:solidFill>
                  <a:srgbClr val="0070C0"/>
                </a:solidFill>
              </a:rPr>
              <a:t>training dataset)</a:t>
            </a:r>
            <a:r>
              <a:rPr lang="zh-TW" altLang="en-US" sz="1200" b="1" dirty="0">
                <a:solidFill>
                  <a:srgbClr val="0070C0"/>
                </a:solidFill>
              </a:rPr>
              <a:t>，</a:t>
            </a:r>
            <a:r>
              <a:rPr lang="zh-TW" altLang="en-US" sz="1200" b="1" dirty="0">
                <a:solidFill>
                  <a:srgbClr val="C00000"/>
                </a:solidFill>
              </a:rPr>
              <a:t>而</a:t>
            </a:r>
            <a:r>
              <a:rPr lang="en-US" altLang="zh-TW" sz="1200" b="1" dirty="0">
                <a:solidFill>
                  <a:srgbClr val="C00000"/>
                </a:solidFill>
              </a:rPr>
              <a:t>metrics</a:t>
            </a:r>
            <a:r>
              <a:rPr lang="zh-TW" altLang="en-US" sz="1200" b="1" dirty="0">
                <a:solidFill>
                  <a:srgbClr val="C00000"/>
                </a:solidFill>
              </a:rPr>
              <a:t>卻是在此</a:t>
            </a:r>
            <a:r>
              <a:rPr lang="en-US" altLang="zh-TW" sz="1200" b="1" dirty="0">
                <a:solidFill>
                  <a:srgbClr val="C00000"/>
                </a:solidFill>
              </a:rPr>
              <a:t>batch</a:t>
            </a:r>
            <a:r>
              <a:rPr lang="zh-TW" altLang="en-US" sz="1200" b="1" dirty="0">
                <a:solidFill>
                  <a:srgbClr val="C00000"/>
                </a:solidFill>
              </a:rPr>
              <a:t>結束後，用</a:t>
            </a:r>
            <a:r>
              <a:rPr lang="en-US" altLang="zh-TW" sz="1200" b="1" dirty="0">
                <a:solidFill>
                  <a:srgbClr val="C00000"/>
                </a:solidFill>
              </a:rPr>
              <a:t>validation dataset</a:t>
            </a:r>
            <a:r>
              <a:rPr lang="zh-TW" altLang="en-US" sz="1200" b="1" dirty="0">
                <a:solidFill>
                  <a:srgbClr val="C00000"/>
                </a:solidFill>
              </a:rPr>
              <a:t>對這個</a:t>
            </a:r>
            <a:r>
              <a:rPr lang="en-US" altLang="zh-TW" sz="1200" b="1" dirty="0">
                <a:solidFill>
                  <a:srgbClr val="C00000"/>
                </a:solidFill>
              </a:rPr>
              <a:t>batch</a:t>
            </a:r>
            <a:r>
              <a:rPr lang="zh-TW" altLang="en-US" sz="1200" b="1" dirty="0">
                <a:solidFill>
                  <a:srgbClr val="C00000"/>
                </a:solidFill>
              </a:rPr>
              <a:t>的數據做評價的結果。</a:t>
            </a:r>
          </a:p>
          <a:p>
            <a:pPr lvl="3"/>
            <a:endParaRPr lang="en-US" altLang="zh-TW" sz="1400" b="0" dirty="0">
              <a:effectLst/>
            </a:endParaRPr>
          </a:p>
          <a:p>
            <a:pPr lvl="3"/>
            <a:endParaRPr lang="en-US" altLang="zh-TW" sz="1400" dirty="0"/>
          </a:p>
          <a:p>
            <a:pPr lvl="2"/>
            <a:endParaRPr lang="zh-TW" altLang="en-US" sz="1400" dirty="0"/>
          </a:p>
        </p:txBody>
      </p:sp>
      <p:graphicFrame>
        <p:nvGraphicFramePr>
          <p:cNvPr id="4" name="表格 3"/>
          <p:cNvGraphicFramePr>
            <a:graphicFrameLocks noGrp="1"/>
          </p:cNvGraphicFramePr>
          <p:nvPr>
            <p:extLst>
              <p:ext uri="{D42A27DB-BD31-4B8C-83A1-F6EECF244321}">
                <p14:modId xmlns:p14="http://schemas.microsoft.com/office/powerpoint/2010/main" val="936427369"/>
              </p:ext>
            </p:extLst>
          </p:nvPr>
        </p:nvGraphicFramePr>
        <p:xfrm>
          <a:off x="1204189" y="3162141"/>
          <a:ext cx="5744075" cy="1202964"/>
        </p:xfrm>
        <a:graphic>
          <a:graphicData uri="http://schemas.openxmlformats.org/drawingml/2006/table">
            <a:tbl>
              <a:tblPr firstRow="1" firstCol="1" bandRow="1">
                <a:tableStyleId>{C4B1156A-380E-4F78-BDF5-A606A8083BF9}</a:tableStyleId>
              </a:tblPr>
              <a:tblGrid>
                <a:gridCol w="2435487">
                  <a:extLst>
                    <a:ext uri="{9D8B030D-6E8A-4147-A177-3AD203B41FA5}">
                      <a16:colId xmlns:a16="http://schemas.microsoft.com/office/drawing/2014/main" val="1336327520"/>
                    </a:ext>
                  </a:extLst>
                </a:gridCol>
                <a:gridCol w="3308588">
                  <a:extLst>
                    <a:ext uri="{9D8B030D-6E8A-4147-A177-3AD203B41FA5}">
                      <a16:colId xmlns:a16="http://schemas.microsoft.com/office/drawing/2014/main" val="4083281979"/>
                    </a:ext>
                  </a:extLst>
                </a:gridCol>
              </a:tblGrid>
              <a:tr h="243280">
                <a:tc>
                  <a:txBody>
                    <a:bodyPr/>
                    <a:lstStyle/>
                    <a:p>
                      <a:pPr algn="ctr">
                        <a:lnSpc>
                          <a:spcPts val="1650"/>
                        </a:lnSpc>
                        <a:spcAft>
                          <a:spcPts val="0"/>
                        </a:spcAft>
                      </a:pPr>
                      <a:r>
                        <a:rPr lang="en-US" sz="1400" kern="0">
                          <a:effectLst/>
                        </a:rPr>
                        <a:t>loss</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en-US" sz="1400" kern="0">
                          <a:effectLst/>
                        </a:rPr>
                        <a:t>metric</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99060430"/>
                  </a:ext>
                </a:extLst>
              </a:tr>
              <a:tr h="716250">
                <a:tc>
                  <a:txBody>
                    <a:bodyPr/>
                    <a:lstStyle/>
                    <a:p>
                      <a:pPr algn="ctr">
                        <a:lnSpc>
                          <a:spcPts val="1650"/>
                        </a:lnSpc>
                        <a:spcAft>
                          <a:spcPts val="0"/>
                        </a:spcAft>
                      </a:pPr>
                      <a:r>
                        <a:rPr lang="zh-TW" sz="1400" kern="0" dirty="0">
                          <a:effectLst/>
                        </a:rPr>
                        <a:t>是網絡進行優化的目標，。需要參與到更新權值</a:t>
                      </a:r>
                      <a:r>
                        <a:rPr lang="en-US" sz="1400" kern="0" dirty="0">
                          <a:effectLst/>
                        </a:rPr>
                        <a:t>W</a:t>
                      </a:r>
                      <a:r>
                        <a:rPr lang="zh-TW" sz="1400" kern="0" dirty="0">
                          <a:effectLst/>
                        </a:rPr>
                        <a:t>的優化運算中</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a:effectLst/>
                        </a:rPr>
                        <a:t>只是作為評價網絡表現的一種</a:t>
                      </a:r>
                      <a:r>
                        <a:rPr lang="en-US" sz="1400" kern="0">
                          <a:effectLst/>
                        </a:rPr>
                        <a:t>“</a:t>
                      </a:r>
                      <a:r>
                        <a:rPr lang="zh-TW" sz="1400" kern="0">
                          <a:effectLst/>
                        </a:rPr>
                        <a:t>指標</a:t>
                      </a:r>
                      <a:r>
                        <a:rPr lang="en-US" sz="1400" kern="0">
                          <a:effectLst/>
                        </a:rPr>
                        <a:t>”</a:t>
                      </a:r>
                      <a:r>
                        <a:rPr lang="zh-TW" sz="1400" kern="0">
                          <a:effectLst/>
                        </a:rPr>
                        <a:t>，方便直觀地了解算法效果，不參與到優化過程中</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79851021"/>
                  </a:ext>
                </a:extLst>
              </a:tr>
              <a:tr h="243434">
                <a:tc>
                  <a:txBody>
                    <a:bodyPr/>
                    <a:lstStyle/>
                    <a:p>
                      <a:pPr algn="ctr">
                        <a:lnSpc>
                          <a:spcPts val="1650"/>
                        </a:lnSpc>
                        <a:spcAft>
                          <a:spcPts val="0"/>
                        </a:spcAft>
                      </a:pPr>
                      <a:r>
                        <a:rPr lang="zh-TW" sz="1400" kern="0">
                          <a:effectLst/>
                        </a:rPr>
                        <a:t>訓練時必須有</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dirty="0">
                          <a:effectLst/>
                        </a:rPr>
                        <a:t>訓練時可以沒有</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85997225"/>
                  </a:ext>
                </a:extLst>
              </a:tr>
            </a:tbl>
          </a:graphicData>
        </a:graphic>
      </p:graphicFrame>
      <p:sp>
        <p:nvSpPr>
          <p:cNvPr id="5" name="矩形 4"/>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79343826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Optimizer </a:t>
            </a:r>
            <a:r>
              <a:rPr lang="zh-TW" altLang="en-US" b="0" dirty="0"/>
              <a:t>優化器</a:t>
            </a:r>
            <a:endParaRPr lang="zh-TW" altLang="en-US" dirty="0"/>
          </a:p>
        </p:txBody>
      </p:sp>
      <p:sp>
        <p:nvSpPr>
          <p:cNvPr id="3" name="內容版面配置區 2"/>
          <p:cNvSpPr>
            <a:spLocks noGrp="1"/>
          </p:cNvSpPr>
          <p:nvPr>
            <p:ph idx="1"/>
          </p:nvPr>
        </p:nvSpPr>
        <p:spPr/>
        <p:txBody>
          <a:bodyPr/>
          <a:lstStyle/>
          <a:p>
            <a:r>
              <a:rPr lang="zh-TW" altLang="en-US" sz="1600" b="0" dirty="0">
                <a:effectLst/>
              </a:rPr>
              <a:t>深度學習的基本技巧是利用這個距離值作為反饋信號來對權重值進行微調，以降低當前示例對應的損失值（如下圖）。</a:t>
            </a:r>
            <a:endParaRPr lang="en-US" altLang="zh-TW" sz="1600" b="0" dirty="0">
              <a:effectLst/>
            </a:endParaRPr>
          </a:p>
          <a:p>
            <a:r>
              <a:rPr lang="zh-TW" altLang="en-US" sz="1600" b="0" dirty="0">
                <a:effectLst/>
              </a:rPr>
              <a:t>這種調節由優化器（</a:t>
            </a:r>
            <a:r>
              <a:rPr lang="en-US" altLang="zh-TW" sz="1600" b="0" dirty="0">
                <a:effectLst/>
              </a:rPr>
              <a:t>optimizer</a:t>
            </a:r>
            <a:r>
              <a:rPr lang="zh-TW" altLang="en-US" sz="1600" b="0" dirty="0">
                <a:effectLst/>
              </a:rPr>
              <a:t>）來完成，它實現了所謂的反向傳播（</a:t>
            </a:r>
            <a:r>
              <a:rPr lang="en-US" altLang="zh-TW" sz="1600" b="0" dirty="0">
                <a:effectLst/>
              </a:rPr>
              <a:t>backpropagation</a:t>
            </a:r>
            <a:r>
              <a:rPr lang="zh-TW" altLang="en-US" sz="1600" b="0" dirty="0">
                <a:effectLst/>
              </a:rPr>
              <a:t>）算法，這是深度學習的核心算法。</a:t>
            </a:r>
          </a:p>
        </p:txBody>
      </p:sp>
      <p:pic>
        <p:nvPicPr>
          <p:cNvPr id="3074" name="Picture 2" descr="將損失值作為反饋信號來調節權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20888"/>
            <a:ext cx="4536504" cy="36892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403648" y="3573016"/>
            <a:ext cx="1872208" cy="2304256"/>
          </a:xfrm>
          <a:prstGeom prst="rect">
            <a:avLst/>
          </a:prstGeom>
          <a:noFill/>
          <a:ln w="28575">
            <a:solidFill>
              <a:srgbClr val="00B0F0"/>
            </a:solidFill>
            <a:prstDash val="sysDash"/>
          </a:ln>
        </p:spPr>
        <p:txBody>
          <a:bodyPr wrap="square" rtlCol="0">
            <a:spAutoFit/>
          </a:bodyPr>
          <a:lstStyle/>
          <a:p>
            <a:endParaRPr lang="zh-TW" altLang="en-US" dirty="0"/>
          </a:p>
        </p:txBody>
      </p:sp>
      <p:sp>
        <p:nvSpPr>
          <p:cNvPr id="6" name="矩形 5"/>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22467018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深度學習中為什麼要使用多於一個</a:t>
            </a:r>
            <a:r>
              <a:rPr lang="en-US" altLang="zh-TW" dirty="0"/>
              <a:t>epoch?</a:t>
            </a:r>
            <a:endParaRPr lang="zh-TW" altLang="en-US"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zh-TW" altLang="zh-TW" sz="1600" b="0" dirty="0">
                <a:solidFill>
                  <a:srgbClr val="6931E7"/>
                </a:solidFill>
                <a:effectLst/>
              </a:rPr>
              <a:t>什麼是</a:t>
            </a:r>
            <a:r>
              <a:rPr lang="en-US" altLang="zh-TW" sz="1600" b="0" dirty="0">
                <a:solidFill>
                  <a:srgbClr val="6931E7"/>
                </a:solidFill>
                <a:effectLst/>
              </a:rPr>
              <a:t>epoch</a:t>
            </a:r>
            <a:r>
              <a:rPr lang="zh-TW" altLang="zh-TW" sz="1600" b="0" dirty="0">
                <a:solidFill>
                  <a:srgbClr val="6931E7"/>
                </a:solidFill>
                <a:effectLst/>
              </a:rPr>
              <a:t>？</a:t>
            </a:r>
          </a:p>
          <a:p>
            <a:r>
              <a:rPr lang="zh-TW" altLang="zh-TW" sz="1600" b="0" dirty="0">
                <a:effectLst/>
              </a:rPr>
              <a:t>當一個完整的資料集通過了神經網路一次並且返回了一次，這個過程稱為一次</a:t>
            </a:r>
            <a:r>
              <a:rPr lang="en-US" altLang="zh-TW" sz="1600" b="0" dirty="0">
                <a:effectLst/>
              </a:rPr>
              <a:t>epoch</a:t>
            </a:r>
            <a:r>
              <a:rPr lang="zh-TW" altLang="zh-TW" sz="1600" b="0" dirty="0">
                <a:effectLst/>
              </a:rPr>
              <a:t>。然而，當一個</a:t>
            </a:r>
            <a:r>
              <a:rPr lang="en-US" altLang="zh-TW" sz="1600" b="0" dirty="0">
                <a:effectLst/>
              </a:rPr>
              <a:t>epoch</a:t>
            </a:r>
            <a:r>
              <a:rPr lang="zh-TW" altLang="zh-TW" sz="1600" b="0" dirty="0">
                <a:effectLst/>
              </a:rPr>
              <a:t>對於電腦而言太龐大的時候，就需要把它分成多個小塊</a:t>
            </a:r>
            <a:r>
              <a:rPr lang="zh-TW" altLang="en-US" sz="1600" b="0" dirty="0">
                <a:effectLst/>
              </a:rPr>
              <a:t>來訓練</a:t>
            </a:r>
            <a:r>
              <a:rPr lang="zh-TW" altLang="zh-TW" sz="1600" b="0" dirty="0">
                <a:effectLst/>
              </a:rPr>
              <a:t>。</a:t>
            </a:r>
            <a:r>
              <a:rPr lang="zh-TW" altLang="en-US" sz="1600" dirty="0">
                <a:solidFill>
                  <a:srgbClr val="FF0000"/>
                </a:solidFill>
                <a:effectLst/>
              </a:rPr>
              <a:t>即用</a:t>
            </a:r>
            <a:r>
              <a:rPr lang="en-US" altLang="zh-TW" sz="1600" dirty="0">
                <a:solidFill>
                  <a:srgbClr val="FF0000"/>
                </a:solidFill>
                <a:effectLst/>
              </a:rPr>
              <a:t>mini-batch</a:t>
            </a:r>
            <a:r>
              <a:rPr lang="zh-TW" altLang="en-US" sz="1600" dirty="0">
                <a:solidFill>
                  <a:srgbClr val="FF0000"/>
                </a:solidFill>
                <a:effectLst/>
              </a:rPr>
              <a:t>方法</a:t>
            </a:r>
            <a:endParaRPr lang="en-US" altLang="zh-TW" sz="1600" dirty="0">
              <a:solidFill>
                <a:srgbClr val="FF0000"/>
              </a:solidFill>
              <a:effectLst/>
            </a:endParaRPr>
          </a:p>
          <a:p>
            <a:pPr marL="285750" indent="-285750">
              <a:buFont typeface="Arial" panose="020B0604020202020204" pitchFamily="34" charset="0"/>
              <a:buChar char="•"/>
            </a:pPr>
            <a:r>
              <a:rPr lang="zh-TW" altLang="zh-TW" sz="1600" b="0" dirty="0">
                <a:solidFill>
                  <a:srgbClr val="6931E7"/>
                </a:solidFill>
                <a:effectLst/>
              </a:rPr>
              <a:t>為什麼要使用多於一個</a:t>
            </a:r>
            <a:r>
              <a:rPr lang="en-US" altLang="zh-TW" sz="1600" b="0" dirty="0">
                <a:solidFill>
                  <a:srgbClr val="6931E7"/>
                </a:solidFill>
                <a:effectLst/>
              </a:rPr>
              <a:t>epoch?</a:t>
            </a:r>
            <a:endParaRPr lang="zh-TW" altLang="zh-TW" sz="1600" b="0" dirty="0">
              <a:solidFill>
                <a:srgbClr val="6931E7"/>
              </a:solidFill>
              <a:effectLst/>
            </a:endParaRPr>
          </a:p>
          <a:p>
            <a:r>
              <a:rPr lang="zh-TW" altLang="zh-TW" sz="1600" b="0" dirty="0">
                <a:effectLst/>
              </a:rPr>
              <a:t>在神經網路中傳遞完整的資料集一次是不夠的，而且我們需要將完整的資料集在同樣的神經網路中傳遞多次。但請記住，我們使用的是有限的資料集，並且我們使用一個反覆運算過程即梯度下降來優化學習過程。如下圖所示。因此僅僅更新一次或者說使用一個</a:t>
            </a:r>
            <a:r>
              <a:rPr lang="en-US" altLang="zh-TW" sz="1600" b="0" dirty="0">
                <a:effectLst/>
              </a:rPr>
              <a:t>epoch</a:t>
            </a:r>
            <a:r>
              <a:rPr lang="zh-TW" altLang="zh-TW" sz="1600" b="0" dirty="0">
                <a:effectLst/>
              </a:rPr>
              <a:t>是不夠的。</a:t>
            </a:r>
            <a:r>
              <a:rPr lang="zh-TW" altLang="en-US" sz="1600" b="0" dirty="0">
                <a:effectLst/>
              </a:rPr>
              <a:t>隨著</a:t>
            </a:r>
            <a:r>
              <a:rPr lang="en-US" altLang="zh-TW" sz="1600" b="0" dirty="0">
                <a:effectLst/>
              </a:rPr>
              <a:t>epoch</a:t>
            </a:r>
            <a:r>
              <a:rPr lang="zh-TW" altLang="en-US" sz="1600" b="0" dirty="0">
                <a:effectLst/>
              </a:rPr>
              <a:t>數量增加，神經網路中的權重的更新次數也在增加，曲線從欠擬合</a:t>
            </a:r>
            <a:r>
              <a:rPr lang="en-US" altLang="zh-TW" sz="1600" b="0" dirty="0">
                <a:effectLst/>
              </a:rPr>
              <a:t>(</a:t>
            </a:r>
            <a:r>
              <a:rPr lang="en-US" altLang="zh-TW" sz="1600" b="0" dirty="0" err="1">
                <a:effectLst/>
              </a:rPr>
              <a:t>underfitting</a:t>
            </a:r>
            <a:r>
              <a:rPr lang="en-US" altLang="zh-TW" sz="1600" b="0" dirty="0">
                <a:effectLst/>
              </a:rPr>
              <a:t>)</a:t>
            </a:r>
            <a:r>
              <a:rPr lang="zh-TW" altLang="en-US" sz="1600" b="0" dirty="0">
                <a:effectLst/>
              </a:rPr>
              <a:t>變得過擬合</a:t>
            </a:r>
            <a:r>
              <a:rPr lang="en-US" altLang="zh-TW" sz="1600" b="0" dirty="0">
                <a:effectLst/>
              </a:rPr>
              <a:t>(overfitting)</a:t>
            </a:r>
            <a:r>
              <a:rPr lang="zh-TW" altLang="en-US" sz="1600" b="0" dirty="0">
                <a:effectLst/>
              </a:rPr>
              <a:t>。</a:t>
            </a:r>
            <a:endParaRPr lang="zh-TW" altLang="zh-TW" sz="1600" b="0" dirty="0">
              <a:effectLst/>
            </a:endParaRPr>
          </a:p>
          <a:p>
            <a:endParaRPr lang="zh-TW" altLang="zh-TW" dirty="0">
              <a:effectLst/>
            </a:endParaRPr>
          </a:p>
        </p:txBody>
      </p:sp>
      <p:pic>
        <p:nvPicPr>
          <p:cNvPr id="1026" name="Picture 2" descr="https://img-blog.csdn.net/20171122112111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97622"/>
            <a:ext cx="7115944" cy="2543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flipH="1">
            <a:off x="1187625" y="6297167"/>
            <a:ext cx="626469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596336" y="6027379"/>
            <a:ext cx="918841" cy="461665"/>
          </a:xfrm>
          <a:prstGeom prst="rect">
            <a:avLst/>
          </a:prstGeom>
        </p:spPr>
        <p:txBody>
          <a:bodyPr wrap="none">
            <a:spAutoFit/>
          </a:bodyPr>
          <a:lstStyle/>
          <a:p>
            <a:r>
              <a:rPr lang="en-US" altLang="zh-TW" dirty="0">
                <a:solidFill>
                  <a:srgbClr val="0070C0"/>
                </a:solidFill>
              </a:rPr>
              <a:t>epoch</a:t>
            </a:r>
            <a:endParaRPr lang="zh-TW" altLang="en-US" dirty="0">
              <a:solidFill>
                <a:srgbClr val="0070C0"/>
              </a:solidFill>
            </a:endParaRPr>
          </a:p>
        </p:txBody>
      </p:sp>
    </p:spTree>
    <p:extLst>
      <p:ext uri="{BB962C8B-B14F-4D97-AF65-F5344CB8AC3E}">
        <p14:creationId xmlns:p14="http://schemas.microsoft.com/office/powerpoint/2010/main" val="344915971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幾個</a:t>
            </a:r>
            <a:r>
              <a:rPr lang="en-US" altLang="zh-TW" dirty="0"/>
              <a:t>epoch</a:t>
            </a:r>
            <a:r>
              <a:rPr lang="zh-TW" altLang="zh-TW" dirty="0"/>
              <a:t>才是合適的呢？</a:t>
            </a:r>
            <a:endParaRPr lang="zh-TW" altLang="en-US" dirty="0"/>
          </a:p>
        </p:txBody>
      </p:sp>
      <p:sp>
        <p:nvSpPr>
          <p:cNvPr id="3" name="內容版面配置區 2"/>
          <p:cNvSpPr>
            <a:spLocks noGrp="1"/>
          </p:cNvSpPr>
          <p:nvPr>
            <p:ph idx="1"/>
          </p:nvPr>
        </p:nvSpPr>
        <p:spPr/>
        <p:txBody>
          <a:bodyPr/>
          <a:lstStyle/>
          <a:p>
            <a:r>
              <a:rPr lang="zh-TW" altLang="en-US" sz="1600" b="0" dirty="0">
                <a:effectLst/>
              </a:rPr>
              <a:t>這個問題並沒有正確的答案。對於不同的資料集，答案是不一樣的。但是資料的多樣性會影響合適的</a:t>
            </a:r>
            <a:r>
              <a:rPr lang="en-US" altLang="zh-TW" sz="1600" b="0" dirty="0">
                <a:effectLst/>
              </a:rPr>
              <a:t>epoch</a:t>
            </a:r>
            <a:r>
              <a:rPr lang="zh-TW" altLang="en-US" sz="1600" b="0" dirty="0">
                <a:effectLst/>
              </a:rPr>
              <a:t>的數量。比如，只有黑色的貓的資料集，以及有各種顏色的貓的資料集。</a:t>
            </a:r>
            <a:endParaRPr lang="en-US" altLang="zh-TW" sz="1600" b="0" dirty="0">
              <a:effectLst/>
            </a:endParaRPr>
          </a:p>
          <a:p>
            <a:endParaRPr lang="en-US" altLang="zh-TW" sz="1600" b="0" dirty="0">
              <a:effectLst/>
            </a:endParaRPr>
          </a:p>
          <a:p>
            <a:r>
              <a:rPr lang="zh-TW" altLang="zh-TW" sz="1600" b="0" dirty="0">
                <a:effectLst/>
              </a:rPr>
              <a:t>其他與</a:t>
            </a:r>
            <a:r>
              <a:rPr lang="en-US" altLang="zh-TW" sz="1600" b="0" dirty="0">
                <a:effectLst/>
              </a:rPr>
              <a:t>epoch</a:t>
            </a:r>
            <a:r>
              <a:rPr lang="zh-TW" altLang="zh-TW" sz="1600" b="0" dirty="0">
                <a:effectLst/>
              </a:rPr>
              <a:t>有關的參數</a:t>
            </a:r>
          </a:p>
          <a:p>
            <a:pPr marL="285750" indent="-285750">
              <a:buFont typeface="Arial" panose="020B0604020202020204" pitchFamily="34" charset="0"/>
              <a:buChar char="•"/>
            </a:pPr>
            <a:r>
              <a:rPr lang="en-US" altLang="zh-TW" sz="1600" b="0" dirty="0">
                <a:effectLst/>
              </a:rPr>
              <a:t>Batch Size (</a:t>
            </a:r>
            <a:r>
              <a:rPr lang="zh-TW" altLang="en-US" sz="1600" b="0" dirty="0">
                <a:effectLst/>
              </a:rPr>
              <a:t>批次大小</a:t>
            </a:r>
            <a:r>
              <a:rPr lang="en-US" altLang="zh-TW" sz="1600" b="0" dirty="0">
                <a:effectLst/>
              </a:rPr>
              <a:t>)</a:t>
            </a:r>
            <a:endParaRPr lang="zh-TW" altLang="zh-TW" sz="1600" b="0" dirty="0">
              <a:effectLst/>
            </a:endParaRPr>
          </a:p>
          <a:p>
            <a:pPr lvl="3"/>
            <a:r>
              <a:rPr lang="en-US" altLang="zh-TW" sz="1600" b="0" dirty="0">
                <a:effectLst/>
              </a:rPr>
              <a:t>batch size</a:t>
            </a:r>
            <a:r>
              <a:rPr lang="zh-TW" altLang="zh-TW" sz="1600" b="0" dirty="0">
                <a:effectLst/>
              </a:rPr>
              <a:t>將決定我們一次訓練的樣本數目。注意：</a:t>
            </a:r>
            <a:r>
              <a:rPr lang="en-US" altLang="zh-TW" sz="1600" b="0" dirty="0">
                <a:effectLst/>
              </a:rPr>
              <a:t>batch size </a:t>
            </a:r>
            <a:r>
              <a:rPr lang="zh-TW" altLang="zh-TW" sz="1600" b="0" dirty="0">
                <a:effectLst/>
              </a:rPr>
              <a:t>和</a:t>
            </a:r>
            <a:r>
              <a:rPr lang="en-US" altLang="zh-TW" sz="1600" b="0" dirty="0">
                <a:effectLst/>
              </a:rPr>
              <a:t> number of batches (</a:t>
            </a:r>
            <a:r>
              <a:rPr lang="zh-TW" altLang="en-US" sz="1600" b="0" dirty="0">
                <a:effectLst/>
              </a:rPr>
              <a:t>幾批次</a:t>
            </a:r>
            <a:r>
              <a:rPr lang="en-US" altLang="zh-TW" sz="1600" b="0" dirty="0">
                <a:effectLst/>
              </a:rPr>
              <a:t>)</a:t>
            </a:r>
            <a:r>
              <a:rPr lang="zh-TW" altLang="zh-TW" sz="1600" b="0" dirty="0">
                <a:effectLst/>
              </a:rPr>
              <a:t>是不同的。在不能將資料一次性通過神經網路的時候，就需要將資料集分成幾個</a:t>
            </a:r>
            <a:r>
              <a:rPr lang="en-US" altLang="zh-TW" sz="1600" b="0" dirty="0">
                <a:effectLst/>
              </a:rPr>
              <a:t>batch</a:t>
            </a:r>
            <a:r>
              <a:rPr lang="zh-TW" altLang="zh-TW" sz="1600" b="0" dirty="0">
                <a:effectLst/>
              </a:rPr>
              <a:t>。</a:t>
            </a:r>
          </a:p>
          <a:p>
            <a:r>
              <a:rPr lang="en-US" altLang="zh-TW" sz="1600" b="0" dirty="0">
                <a:effectLst/>
              </a:rPr>
              <a:t> </a:t>
            </a:r>
            <a:endParaRPr lang="zh-TW" altLang="zh-TW" sz="1600" b="0" dirty="0">
              <a:effectLst/>
            </a:endParaRPr>
          </a:p>
          <a:p>
            <a:pPr marL="285750" indent="-285750">
              <a:buFont typeface="Arial" panose="020B0604020202020204" pitchFamily="34" charset="0"/>
              <a:buChar char="•"/>
            </a:pPr>
            <a:r>
              <a:rPr lang="en-US" altLang="zh-TW" sz="1600" b="0" dirty="0">
                <a:effectLst/>
              </a:rPr>
              <a:t>Iteration/step  (</a:t>
            </a:r>
            <a:r>
              <a:rPr lang="zh-TW" altLang="en-US" sz="1600" b="0" dirty="0">
                <a:effectLst/>
              </a:rPr>
              <a:t>指</a:t>
            </a:r>
            <a:r>
              <a:rPr lang="en-US" altLang="zh-TW" sz="1600" b="0" dirty="0">
                <a:effectLst/>
              </a:rPr>
              <a:t>batch iterations; </a:t>
            </a:r>
            <a:r>
              <a:rPr lang="en-US" altLang="zh-TW" sz="1600" b="0" dirty="0" err="1">
                <a:effectLst/>
              </a:rPr>
              <a:t>steps_per_epoch</a:t>
            </a:r>
            <a:r>
              <a:rPr lang="en-US" altLang="zh-TW" sz="1600" b="0" dirty="0">
                <a:effectLst/>
              </a:rPr>
              <a:t>)</a:t>
            </a:r>
            <a:endParaRPr lang="zh-TW" altLang="zh-TW" sz="1600" b="0" dirty="0">
              <a:effectLst/>
            </a:endParaRPr>
          </a:p>
          <a:p>
            <a:pPr lvl="3"/>
            <a:r>
              <a:rPr lang="en-US" altLang="zh-TW" sz="1600" dirty="0"/>
              <a:t>Iteration</a:t>
            </a:r>
            <a:r>
              <a:rPr lang="zh-TW" altLang="zh-TW" sz="1600" dirty="0"/>
              <a:t>是</a:t>
            </a:r>
            <a:r>
              <a:rPr lang="en-US" altLang="zh-TW" sz="1600" dirty="0"/>
              <a:t>batch</a:t>
            </a:r>
            <a:r>
              <a:rPr lang="zh-TW" altLang="zh-TW" sz="1600" dirty="0"/>
              <a:t>需要完成一個</a:t>
            </a:r>
            <a:r>
              <a:rPr lang="en-US" altLang="zh-TW" sz="1600" dirty="0"/>
              <a:t>epoch</a:t>
            </a:r>
            <a:r>
              <a:rPr lang="zh-TW" altLang="zh-TW" sz="1600" dirty="0"/>
              <a:t>的次數。</a:t>
            </a:r>
            <a:r>
              <a:rPr lang="en-US" altLang="zh-TW" sz="1600" dirty="0"/>
              <a:t>(</a:t>
            </a:r>
            <a:r>
              <a:rPr lang="zh-TW" altLang="en-US" sz="1600" dirty="0"/>
              <a:t>即一個</a:t>
            </a:r>
            <a:r>
              <a:rPr lang="en-US" altLang="zh-TW" sz="1600" dirty="0"/>
              <a:t>epoch</a:t>
            </a:r>
            <a:r>
              <a:rPr lang="zh-TW" altLang="en-US" sz="1600" dirty="0"/>
              <a:t>可分成幾批資料</a:t>
            </a:r>
            <a:r>
              <a:rPr lang="en-US" altLang="zh-TW" sz="1600" dirty="0"/>
              <a:t>), </a:t>
            </a:r>
            <a:r>
              <a:rPr lang="zh-TW" altLang="en-US" sz="1600" dirty="0"/>
              <a:t>或花幾步</a:t>
            </a:r>
            <a:r>
              <a:rPr lang="en-US" altLang="zh-TW" sz="1600" dirty="0"/>
              <a:t>(step)</a:t>
            </a:r>
            <a:r>
              <a:rPr lang="zh-TW" altLang="en-US" sz="1600" dirty="0"/>
              <a:t>來更新權重</a:t>
            </a:r>
            <a:r>
              <a:rPr lang="en-US" altLang="zh-TW" sz="1600" dirty="0"/>
              <a:t>.</a:t>
            </a:r>
            <a:r>
              <a:rPr lang="zh-TW" altLang="zh-TW" sz="1600" dirty="0"/>
              <a:t>舉個例子：</a:t>
            </a:r>
          </a:p>
          <a:p>
            <a:r>
              <a:rPr lang="en-US" altLang="zh-TW" sz="1600" b="0" dirty="0">
                <a:effectLst/>
              </a:rPr>
              <a:t> </a:t>
            </a:r>
            <a:r>
              <a:rPr lang="en-US" altLang="zh-TW" sz="1200" b="0" dirty="0">
                <a:effectLst/>
              </a:rPr>
              <a:t>CIFAR10 </a:t>
            </a:r>
            <a:r>
              <a:rPr lang="zh-TW" altLang="zh-TW" sz="1200" b="0" dirty="0">
                <a:effectLst/>
              </a:rPr>
              <a:t>資料集有</a:t>
            </a:r>
            <a:r>
              <a:rPr lang="en-US" altLang="zh-TW" sz="1200" b="0" dirty="0">
                <a:effectLst/>
              </a:rPr>
              <a:t> 50000 </a:t>
            </a:r>
            <a:r>
              <a:rPr lang="zh-TW" altLang="zh-TW" sz="1200" b="0" dirty="0">
                <a:effectLst/>
              </a:rPr>
              <a:t>張訓練圖片，</a:t>
            </a:r>
            <a:r>
              <a:rPr lang="en-US" altLang="zh-TW" sz="1200" b="0" dirty="0">
                <a:effectLst/>
              </a:rPr>
              <a:t>10000 </a:t>
            </a:r>
            <a:r>
              <a:rPr lang="zh-TW" altLang="zh-TW" sz="1200" b="0" dirty="0">
                <a:effectLst/>
              </a:rPr>
              <a:t>張測試圖片。現在選擇</a:t>
            </a:r>
            <a:r>
              <a:rPr lang="en-US" altLang="zh-TW" sz="1200" b="0" dirty="0">
                <a:effectLst/>
              </a:rPr>
              <a:t> Batch Size = 256 </a:t>
            </a:r>
            <a:r>
              <a:rPr lang="zh-TW" altLang="zh-TW" sz="1200" b="0" dirty="0">
                <a:effectLst/>
              </a:rPr>
              <a:t>對模型進行訓練。</a:t>
            </a:r>
          </a:p>
          <a:p>
            <a:r>
              <a:rPr lang="zh-TW" altLang="zh-TW" sz="1200" dirty="0">
                <a:effectLst/>
              </a:rPr>
              <a:t>每個</a:t>
            </a:r>
            <a:r>
              <a:rPr lang="en-US" altLang="zh-TW" sz="1200" dirty="0">
                <a:effectLst/>
              </a:rPr>
              <a:t> Epoch </a:t>
            </a:r>
            <a:r>
              <a:rPr lang="zh-TW" altLang="zh-TW" sz="1200" dirty="0">
                <a:effectLst/>
              </a:rPr>
              <a:t>要訓練的圖片數量：</a:t>
            </a:r>
            <a:r>
              <a:rPr lang="en-US" altLang="zh-TW" sz="1200" dirty="0">
                <a:effectLst/>
              </a:rPr>
              <a:t> </a:t>
            </a:r>
            <a:r>
              <a:rPr lang="en-US" altLang="zh-TW" sz="1200" dirty="0">
                <a:solidFill>
                  <a:srgbClr val="FF0000"/>
                </a:solidFill>
                <a:effectLst/>
              </a:rPr>
              <a:t>50000</a:t>
            </a:r>
            <a:endParaRPr lang="zh-TW" altLang="zh-TW" sz="1200" dirty="0">
              <a:solidFill>
                <a:srgbClr val="FF0000"/>
              </a:solidFill>
              <a:effectLst/>
            </a:endParaRPr>
          </a:p>
          <a:p>
            <a:r>
              <a:rPr lang="zh-TW" altLang="zh-TW" sz="1200" dirty="0">
                <a:effectLst/>
              </a:rPr>
              <a:t>訓練集具有的</a:t>
            </a:r>
            <a:r>
              <a:rPr lang="en-US" altLang="zh-TW" sz="1200" dirty="0">
                <a:effectLst/>
              </a:rPr>
              <a:t> Batch </a:t>
            </a:r>
            <a:r>
              <a:rPr lang="zh-TW" altLang="zh-TW" sz="1200" dirty="0">
                <a:effectLst/>
              </a:rPr>
              <a:t>個數：</a:t>
            </a:r>
            <a:r>
              <a:rPr lang="en-US" altLang="zh-TW" sz="1200" dirty="0">
                <a:effectLst/>
              </a:rPr>
              <a:t> </a:t>
            </a:r>
            <a:r>
              <a:rPr lang="en-US" altLang="zh-TW" sz="1200" dirty="0">
                <a:solidFill>
                  <a:srgbClr val="FF0000"/>
                </a:solidFill>
                <a:effectLst/>
              </a:rPr>
              <a:t>50000/256=195+1=196</a:t>
            </a:r>
            <a:endParaRPr lang="zh-TW" altLang="zh-TW" sz="1200" dirty="0">
              <a:solidFill>
                <a:srgbClr val="FF0000"/>
              </a:solidFill>
              <a:effectLst/>
            </a:endParaRPr>
          </a:p>
          <a:p>
            <a:r>
              <a:rPr lang="zh-TW" altLang="zh-TW" sz="1200" dirty="0">
                <a:effectLst/>
              </a:rPr>
              <a:t>每個</a:t>
            </a:r>
            <a:r>
              <a:rPr lang="en-US" altLang="zh-TW" sz="1200" dirty="0">
                <a:effectLst/>
              </a:rPr>
              <a:t> Epoch </a:t>
            </a:r>
            <a:r>
              <a:rPr lang="zh-TW" altLang="zh-TW" sz="1200" dirty="0">
                <a:effectLst/>
              </a:rPr>
              <a:t>需要完成的</a:t>
            </a:r>
            <a:r>
              <a:rPr lang="en-US" altLang="zh-TW" sz="1200" dirty="0">
                <a:effectLst/>
              </a:rPr>
              <a:t> Batch </a:t>
            </a:r>
            <a:r>
              <a:rPr lang="zh-TW" altLang="zh-TW" sz="1200" dirty="0">
                <a:effectLst/>
              </a:rPr>
              <a:t>個數：</a:t>
            </a:r>
            <a:r>
              <a:rPr lang="en-US" altLang="zh-TW" sz="1200" dirty="0">
                <a:effectLst/>
              </a:rPr>
              <a:t> 196</a:t>
            </a:r>
            <a:endParaRPr lang="zh-TW" altLang="zh-TW" sz="1200" dirty="0">
              <a:effectLst/>
            </a:endParaRPr>
          </a:p>
          <a:p>
            <a:r>
              <a:rPr lang="zh-TW" altLang="zh-TW" sz="1200" dirty="0">
                <a:effectLst/>
              </a:rPr>
              <a:t>每個</a:t>
            </a:r>
            <a:r>
              <a:rPr lang="en-US" altLang="zh-TW" sz="1200" dirty="0">
                <a:effectLst/>
              </a:rPr>
              <a:t> Epoch </a:t>
            </a:r>
            <a:r>
              <a:rPr lang="zh-TW" altLang="zh-TW" sz="1200" dirty="0">
                <a:effectLst/>
              </a:rPr>
              <a:t>具有的</a:t>
            </a:r>
            <a:r>
              <a:rPr lang="en-US" altLang="zh-TW" sz="1200" dirty="0">
                <a:effectLst/>
              </a:rPr>
              <a:t> Iteration </a:t>
            </a:r>
            <a:r>
              <a:rPr lang="zh-TW" altLang="zh-TW" sz="1200" dirty="0">
                <a:effectLst/>
              </a:rPr>
              <a:t>個數：</a:t>
            </a:r>
            <a:r>
              <a:rPr lang="en-US" altLang="zh-TW" sz="1200" dirty="0">
                <a:effectLst/>
              </a:rPr>
              <a:t> 196</a:t>
            </a:r>
            <a:endParaRPr lang="zh-TW" altLang="zh-TW" sz="1200" dirty="0">
              <a:effectLst/>
            </a:endParaRPr>
          </a:p>
          <a:p>
            <a:r>
              <a:rPr lang="zh-TW" altLang="zh-TW" sz="1200" dirty="0">
                <a:effectLst/>
              </a:rPr>
              <a:t>每個</a:t>
            </a:r>
            <a:r>
              <a:rPr lang="en-US" altLang="zh-TW" sz="1200" dirty="0">
                <a:effectLst/>
              </a:rPr>
              <a:t> Epoch </a:t>
            </a:r>
            <a:r>
              <a:rPr lang="zh-TW" altLang="zh-TW" sz="1200" dirty="0">
                <a:effectLst/>
              </a:rPr>
              <a:t>中發生模型權重更新的次數</a:t>
            </a:r>
            <a:r>
              <a:rPr lang="en-US" altLang="zh-TW" sz="1200" dirty="0">
                <a:effectLst/>
              </a:rPr>
              <a:t> (step)</a:t>
            </a:r>
            <a:r>
              <a:rPr lang="zh-TW" altLang="zh-TW" sz="1200" dirty="0">
                <a:effectLst/>
              </a:rPr>
              <a:t>：</a:t>
            </a:r>
            <a:r>
              <a:rPr lang="en-US" altLang="zh-TW" sz="1200" dirty="0">
                <a:effectLst/>
              </a:rPr>
              <a:t> 196</a:t>
            </a:r>
            <a:endParaRPr lang="zh-TW" altLang="zh-TW" sz="1200" dirty="0">
              <a:effectLst/>
            </a:endParaRPr>
          </a:p>
          <a:p>
            <a:r>
              <a:rPr lang="zh-TW" altLang="zh-TW" sz="1200" dirty="0">
                <a:effectLst/>
              </a:rPr>
              <a:t>訓練</a:t>
            </a:r>
            <a:r>
              <a:rPr lang="zh-TW" altLang="en-US" sz="1200" dirty="0">
                <a:effectLst/>
              </a:rPr>
              <a:t>十</a:t>
            </a:r>
            <a:r>
              <a:rPr lang="zh-TW" altLang="zh-TW" sz="1200" dirty="0">
                <a:effectLst/>
              </a:rPr>
              <a:t>代後，模型權重更新的次數：</a:t>
            </a:r>
            <a:r>
              <a:rPr lang="en-US" altLang="zh-TW" sz="1200" dirty="0">
                <a:effectLst/>
              </a:rPr>
              <a:t>196*10=1960</a:t>
            </a:r>
            <a:endParaRPr lang="zh-TW" altLang="en-US" sz="1200" b="0" dirty="0">
              <a:effectLst/>
            </a:endParaRPr>
          </a:p>
        </p:txBody>
      </p:sp>
      <p:pic>
        <p:nvPicPr>
          <p:cNvPr id="4" name="圖片 3"/>
          <p:cNvPicPr>
            <a:picLocks noChangeAspect="1"/>
          </p:cNvPicPr>
          <p:nvPr/>
        </p:nvPicPr>
        <p:blipFill>
          <a:blip r:embed="rId2"/>
          <a:stretch>
            <a:fillRect/>
          </a:stretch>
        </p:blipFill>
        <p:spPr>
          <a:xfrm>
            <a:off x="755576" y="6001178"/>
            <a:ext cx="5822829" cy="385850"/>
          </a:xfrm>
          <a:prstGeom prst="rect">
            <a:avLst/>
          </a:prstGeom>
        </p:spPr>
      </p:pic>
    </p:spTree>
    <p:extLst>
      <p:ext uri="{BB962C8B-B14F-4D97-AF65-F5344CB8AC3E}">
        <p14:creationId xmlns:p14="http://schemas.microsoft.com/office/powerpoint/2010/main" val="410051141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229" y="209285"/>
            <a:ext cx="8928992" cy="929117"/>
          </a:xfrm>
        </p:spPr>
        <p:txBody>
          <a:bodyPr/>
          <a:lstStyle/>
          <a:p>
            <a:r>
              <a:rPr lang="zh-TW" altLang="en-US" sz="3200" dirty="0"/>
              <a:t>訓練時的學習曲線</a:t>
            </a:r>
            <a:r>
              <a:rPr lang="en-US" altLang="zh-TW" sz="3200" dirty="0"/>
              <a:t>(</a:t>
            </a:r>
            <a:r>
              <a:rPr lang="zh-TW" altLang="en-US" sz="3200" dirty="0"/>
              <a:t>誤差曲線</a:t>
            </a:r>
            <a:r>
              <a:rPr lang="en-US" altLang="zh-TW" sz="3200" dirty="0"/>
              <a:t>)</a:t>
            </a:r>
            <a:r>
              <a:rPr lang="zh-TW" altLang="en-US" sz="3200" dirty="0"/>
              <a:t> </a:t>
            </a:r>
            <a:r>
              <a:rPr lang="en-US" altLang="zh-TW" sz="3200" dirty="0"/>
              <a:t/>
            </a:r>
            <a:br>
              <a:rPr lang="en-US" altLang="zh-TW" sz="3200" dirty="0"/>
            </a:br>
            <a:r>
              <a:rPr lang="en-US" altLang="zh-TW" sz="3200" dirty="0"/>
              <a:t>learning curve / loss curve</a:t>
            </a:r>
            <a:endParaRPr lang="zh-TW" altLang="en-US" sz="3200" dirty="0"/>
          </a:p>
        </p:txBody>
      </p:sp>
      <p:sp>
        <p:nvSpPr>
          <p:cNvPr id="3" name="內容版面配置區 2"/>
          <p:cNvSpPr>
            <a:spLocks noGrp="1"/>
          </p:cNvSpPr>
          <p:nvPr>
            <p:ph idx="1"/>
          </p:nvPr>
        </p:nvSpPr>
        <p:spPr/>
        <p:txBody>
          <a:bodyPr/>
          <a:lstStyle/>
          <a:p>
            <a:r>
              <a:rPr lang="en-US" altLang="zh-TW" dirty="0"/>
              <a:t>Liner regression</a:t>
            </a:r>
            <a:r>
              <a:rPr lang="zh-TW" altLang="en-US" dirty="0"/>
              <a:t>線性回歸模型</a:t>
            </a:r>
            <a:r>
              <a:rPr lang="en-US" altLang="zh-TW" dirty="0"/>
              <a:t>(</a:t>
            </a:r>
            <a:r>
              <a:rPr lang="zh-TW" altLang="en-US" dirty="0"/>
              <a:t>模型能力較差</a:t>
            </a:r>
            <a:r>
              <a:rPr lang="en-US" altLang="zh-TW" dirty="0"/>
              <a:t>)</a:t>
            </a:r>
            <a:r>
              <a:rPr lang="zh-TW" altLang="en-US" dirty="0"/>
              <a:t>只需要一個</a:t>
            </a:r>
            <a:r>
              <a:rPr lang="en-US" altLang="zh-TW" dirty="0"/>
              <a:t>epoch</a:t>
            </a:r>
            <a:r>
              <a:rPr lang="zh-TW" altLang="en-US" dirty="0"/>
              <a:t>訓練</a:t>
            </a:r>
            <a:r>
              <a:rPr lang="en-US" altLang="zh-TW" dirty="0"/>
              <a:t>.</a:t>
            </a:r>
            <a:r>
              <a:rPr lang="zh-TW" altLang="en-US" dirty="0"/>
              <a:t>其曲線如下</a:t>
            </a:r>
            <a:r>
              <a:rPr lang="en-US" altLang="zh-TW" dirty="0">
                <a:sym typeface="Wingdings" panose="05000000000000000000" pitchFamily="2" charset="2"/>
              </a:rPr>
              <a:t>: </a:t>
            </a:r>
            <a:r>
              <a:rPr lang="en-US" altLang="zh-TW" sz="1600" b="0" dirty="0">
                <a:effectLst/>
                <a:sym typeface="Wingdings" panose="05000000000000000000" pitchFamily="2" charset="2"/>
              </a:rPr>
              <a:t>(</a:t>
            </a:r>
            <a:r>
              <a:rPr lang="zh-TW" altLang="en-US" sz="1600" b="0" dirty="0">
                <a:effectLst/>
                <a:sym typeface="Wingdings" panose="05000000000000000000" pitchFamily="2" charset="2"/>
              </a:rPr>
              <a:t>資料筆數 </a:t>
            </a:r>
            <a:r>
              <a:rPr lang="en-US" altLang="zh-TW" sz="1600" b="0" dirty="0" err="1">
                <a:effectLst/>
                <a:sym typeface="Wingdings" panose="05000000000000000000" pitchFamily="2" charset="2"/>
              </a:rPr>
              <a:t>training:val</a:t>
            </a:r>
            <a:r>
              <a:rPr lang="en-US" altLang="zh-TW" sz="1600" b="0" dirty="0">
                <a:effectLst/>
                <a:sym typeface="Wingdings" panose="05000000000000000000" pitchFamily="2" charset="2"/>
              </a:rPr>
              <a:t>=80:20)</a:t>
            </a:r>
            <a:endParaRPr lang="zh-TW" altLang="en-US" sz="1600" b="0" dirty="0">
              <a:effectLst/>
            </a:endParaRPr>
          </a:p>
        </p:txBody>
      </p:sp>
      <p:pic>
        <p:nvPicPr>
          <p:cNvPr id="4" name="圖片 3"/>
          <p:cNvPicPr>
            <a:picLocks noChangeAspect="1"/>
          </p:cNvPicPr>
          <p:nvPr/>
        </p:nvPicPr>
        <p:blipFill>
          <a:blip r:embed="rId2"/>
          <a:stretch>
            <a:fillRect/>
          </a:stretch>
        </p:blipFill>
        <p:spPr>
          <a:xfrm>
            <a:off x="313811" y="1988840"/>
            <a:ext cx="7995678" cy="4149823"/>
          </a:xfrm>
          <a:prstGeom prst="rect">
            <a:avLst/>
          </a:prstGeom>
        </p:spPr>
      </p:pic>
      <p:cxnSp>
        <p:nvCxnSpPr>
          <p:cNvPr id="6" name="直線接點 5"/>
          <p:cNvCxnSpPr/>
          <p:nvPr/>
        </p:nvCxnSpPr>
        <p:spPr>
          <a:xfrm>
            <a:off x="2267744" y="2060848"/>
            <a:ext cx="72008" cy="367240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835696" y="5502423"/>
            <a:ext cx="1082348" cy="215444"/>
          </a:xfrm>
          <a:prstGeom prst="rect">
            <a:avLst/>
          </a:prstGeom>
          <a:noFill/>
        </p:spPr>
        <p:txBody>
          <a:bodyPr wrap="none" rtlCol="0">
            <a:spAutoFit/>
          </a:bodyPr>
          <a:lstStyle/>
          <a:p>
            <a:r>
              <a:rPr lang="en-US" altLang="zh-TW" sz="800" dirty="0">
                <a:solidFill>
                  <a:srgbClr val="0070C0"/>
                </a:solidFill>
              </a:rPr>
              <a:t>2</a:t>
            </a:r>
            <a:r>
              <a:rPr lang="zh-TW" altLang="en-US" sz="800" dirty="0">
                <a:solidFill>
                  <a:srgbClr val="0070C0"/>
                </a:solidFill>
              </a:rPr>
              <a:t>筆訓練</a:t>
            </a:r>
            <a:r>
              <a:rPr lang="en-US" altLang="zh-TW" sz="800" dirty="0">
                <a:solidFill>
                  <a:srgbClr val="0070C0"/>
                </a:solidFill>
              </a:rPr>
              <a:t>.20</a:t>
            </a:r>
            <a:r>
              <a:rPr lang="zh-TW" altLang="en-US" sz="800" dirty="0">
                <a:solidFill>
                  <a:srgbClr val="0070C0"/>
                </a:solidFill>
              </a:rPr>
              <a:t>筆來驗證</a:t>
            </a:r>
          </a:p>
        </p:txBody>
      </p:sp>
      <p:sp>
        <p:nvSpPr>
          <p:cNvPr id="9" name="矩形 8"/>
          <p:cNvSpPr/>
          <p:nvPr/>
        </p:nvSpPr>
        <p:spPr>
          <a:xfrm>
            <a:off x="3203848" y="5956219"/>
            <a:ext cx="4968552" cy="461665"/>
          </a:xfrm>
          <a:prstGeom prst="rect">
            <a:avLst/>
          </a:prstGeom>
        </p:spPr>
        <p:txBody>
          <a:bodyPr wrap="square">
            <a:spAutoFit/>
          </a:bodyPr>
          <a:lstStyle/>
          <a:p>
            <a:r>
              <a:rPr lang="zh-TW" altLang="en-US" sz="1200" dirty="0">
                <a:solidFill>
                  <a:srgbClr val="0070C0"/>
                </a:solidFill>
              </a:rPr>
              <a:t>這些學習曲線是欠擬合模型的典型特徵。 兩條曲線都有達到了平緩期； 它們很接近並且</a:t>
            </a:r>
            <a:r>
              <a:rPr lang="en-US" altLang="zh-TW" sz="1200" dirty="0">
                <a:solidFill>
                  <a:srgbClr val="0070C0"/>
                </a:solidFill>
              </a:rPr>
              <a:t>RMSE</a:t>
            </a:r>
            <a:r>
              <a:rPr lang="zh-TW" altLang="en-US" sz="1200" dirty="0">
                <a:solidFill>
                  <a:srgbClr val="0070C0"/>
                </a:solidFill>
              </a:rPr>
              <a:t>還是相當高。</a:t>
            </a:r>
          </a:p>
        </p:txBody>
      </p:sp>
    </p:spTree>
    <p:extLst>
      <p:ext uri="{BB962C8B-B14F-4D97-AF65-F5344CB8AC3E}">
        <p14:creationId xmlns:p14="http://schemas.microsoft.com/office/powerpoint/2010/main" val="192697782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en-US" altLang="zh-TW" sz="2000" dirty="0"/>
              <a:t>Polynomial regression</a:t>
            </a:r>
            <a:r>
              <a:rPr lang="zh-TW" altLang="en-US" sz="2000" dirty="0"/>
              <a:t>多項式回歸模型</a:t>
            </a:r>
            <a:r>
              <a:rPr lang="en-US" altLang="zh-TW" sz="2000" dirty="0"/>
              <a:t>(</a:t>
            </a:r>
            <a:r>
              <a:rPr lang="zh-TW" altLang="en-US" sz="2000" dirty="0"/>
              <a:t>模型能力較強</a:t>
            </a:r>
            <a:r>
              <a:rPr lang="en-US" altLang="zh-TW" sz="2000" dirty="0"/>
              <a:t>),</a:t>
            </a:r>
            <a:r>
              <a:rPr lang="zh-TW" altLang="en-US" sz="2000" dirty="0"/>
              <a:t>在一個</a:t>
            </a:r>
            <a:r>
              <a:rPr lang="en-US" altLang="zh-TW" sz="2000" dirty="0"/>
              <a:t>epoch</a:t>
            </a:r>
            <a:r>
              <a:rPr lang="zh-TW" altLang="en-US" sz="2000" dirty="0"/>
              <a:t>訓練</a:t>
            </a:r>
            <a:r>
              <a:rPr lang="en-US" altLang="zh-TW" sz="2000" dirty="0"/>
              <a:t>. </a:t>
            </a:r>
            <a:endParaRPr lang="zh-TW" altLang="en-US" sz="2000" dirty="0"/>
          </a:p>
        </p:txBody>
      </p:sp>
      <p:pic>
        <p:nvPicPr>
          <p:cNvPr id="4" name="圖片 3"/>
          <p:cNvPicPr>
            <a:picLocks noChangeAspect="1"/>
          </p:cNvPicPr>
          <p:nvPr/>
        </p:nvPicPr>
        <p:blipFill>
          <a:blip r:embed="rId2"/>
          <a:stretch>
            <a:fillRect/>
          </a:stretch>
        </p:blipFill>
        <p:spPr>
          <a:xfrm>
            <a:off x="351148" y="1607598"/>
            <a:ext cx="7921004" cy="4132698"/>
          </a:xfrm>
          <a:prstGeom prst="rect">
            <a:avLst/>
          </a:prstGeom>
        </p:spPr>
      </p:pic>
      <p:sp>
        <p:nvSpPr>
          <p:cNvPr id="5" name="矩形 4"/>
          <p:cNvSpPr/>
          <p:nvPr/>
        </p:nvSpPr>
        <p:spPr>
          <a:xfrm>
            <a:off x="336122" y="5805264"/>
            <a:ext cx="8700374" cy="923330"/>
          </a:xfrm>
          <a:prstGeom prst="rect">
            <a:avLst/>
          </a:prstGeom>
        </p:spPr>
        <p:txBody>
          <a:bodyPr wrap="square">
            <a:spAutoFit/>
          </a:bodyPr>
          <a:lstStyle/>
          <a:p>
            <a:r>
              <a:rPr lang="zh-TW" altLang="en-US" sz="1800" dirty="0">
                <a:solidFill>
                  <a:srgbClr val="0070C0"/>
                </a:solidFill>
              </a:rPr>
              <a:t>二曲線</a:t>
            </a:r>
            <a:r>
              <a:rPr lang="en-US" altLang="zh-TW" sz="1800" dirty="0">
                <a:solidFill>
                  <a:srgbClr val="0070C0"/>
                </a:solidFill>
              </a:rPr>
              <a:t>RMSE</a:t>
            </a:r>
            <a:r>
              <a:rPr lang="zh-TW" altLang="en-US" sz="1800" dirty="0">
                <a:solidFill>
                  <a:srgbClr val="0070C0"/>
                </a:solidFill>
              </a:rPr>
              <a:t>皆較低</a:t>
            </a:r>
            <a:r>
              <a:rPr lang="en-US" altLang="zh-TW" sz="1800" dirty="0">
                <a:solidFill>
                  <a:srgbClr val="0070C0"/>
                </a:solidFill>
              </a:rPr>
              <a:t>. </a:t>
            </a:r>
            <a:r>
              <a:rPr lang="zh-TW" altLang="en-US" sz="1800" dirty="0">
                <a:solidFill>
                  <a:srgbClr val="0070C0"/>
                </a:solidFill>
              </a:rPr>
              <a:t>這意味著該模型性能顯著</a:t>
            </a:r>
            <a:r>
              <a:rPr lang="en-US" altLang="zh-TW" sz="1800" dirty="0">
                <a:solidFill>
                  <a:srgbClr val="0070C0"/>
                </a:solidFill>
              </a:rPr>
              <a:t>, </a:t>
            </a:r>
            <a:r>
              <a:rPr lang="zh-TW" altLang="en-US" sz="1800" dirty="0">
                <a:solidFill>
                  <a:srgbClr val="0070C0"/>
                </a:solidFill>
              </a:rPr>
              <a:t>而訓練曲線較低</a:t>
            </a:r>
            <a:r>
              <a:rPr lang="en-US" altLang="zh-TW" sz="1800" dirty="0">
                <a:solidFill>
                  <a:srgbClr val="0070C0"/>
                </a:solidFill>
              </a:rPr>
              <a:t>, </a:t>
            </a:r>
            <a:r>
              <a:rPr lang="zh-TW" altLang="en-US" sz="1800" dirty="0">
                <a:solidFill>
                  <a:srgbClr val="0070C0"/>
                </a:solidFill>
              </a:rPr>
              <a:t>訓練數據比驗證數據更好，這是代表發生了過擬合</a:t>
            </a:r>
            <a:r>
              <a:rPr lang="en-US" altLang="zh-TW" sz="1800" dirty="0">
                <a:solidFill>
                  <a:srgbClr val="0070C0"/>
                </a:solidFill>
              </a:rPr>
              <a:t>(overfitting)</a:t>
            </a:r>
            <a:r>
              <a:rPr lang="zh-TW" altLang="en-US" sz="1800" dirty="0">
                <a:solidFill>
                  <a:srgbClr val="0070C0"/>
                </a:solidFill>
              </a:rPr>
              <a:t>。 但是，如果您使用更大的訓練集，則</a:t>
            </a:r>
          </a:p>
          <a:p>
            <a:r>
              <a:rPr lang="zh-TW" altLang="en-US" sz="1800" dirty="0">
                <a:solidFill>
                  <a:srgbClr val="0070C0"/>
                </a:solidFill>
              </a:rPr>
              <a:t>兩條曲線會繼續靠近。</a:t>
            </a:r>
          </a:p>
        </p:txBody>
      </p:sp>
    </p:spTree>
    <p:extLst>
      <p:ext uri="{BB962C8B-B14F-4D97-AF65-F5344CB8AC3E}">
        <p14:creationId xmlns:p14="http://schemas.microsoft.com/office/powerpoint/2010/main" val="302975522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1600" dirty="0">
                <a:effectLst/>
              </a:rPr>
              <a:t>         左</a:t>
            </a:r>
            <a:r>
              <a:rPr lang="en-US" altLang="zh-TW" sz="1600" dirty="0">
                <a:effectLst/>
              </a:rPr>
              <a:t>: liner regression  (</a:t>
            </a:r>
            <a:r>
              <a:rPr lang="zh-TW" altLang="en-US" sz="1600" dirty="0">
                <a:effectLst/>
              </a:rPr>
              <a:t>能力差模型  </a:t>
            </a:r>
            <a:r>
              <a:rPr lang="en-US" altLang="zh-TW" sz="1600" dirty="0">
                <a:effectLst/>
              </a:rPr>
              <a:t>)             </a:t>
            </a:r>
            <a:r>
              <a:rPr lang="zh-TW" altLang="en-US" sz="1600" dirty="0">
                <a:effectLst/>
              </a:rPr>
              <a:t>右</a:t>
            </a:r>
            <a:r>
              <a:rPr lang="en-US" altLang="zh-TW" sz="1600" dirty="0">
                <a:effectLst/>
              </a:rPr>
              <a:t>: Polynomial regression (</a:t>
            </a:r>
            <a:r>
              <a:rPr lang="zh-TW" altLang="en-US" sz="1600" dirty="0">
                <a:effectLst/>
              </a:rPr>
              <a:t>能力高模型</a:t>
            </a:r>
            <a:r>
              <a:rPr lang="en-US" altLang="zh-TW" sz="1600" dirty="0">
                <a:effectLst/>
              </a:rPr>
              <a:t>)</a:t>
            </a:r>
            <a:endParaRPr lang="zh-TW" altLang="en-US" sz="1600" dirty="0">
              <a:effectLst/>
            </a:endParaRPr>
          </a:p>
        </p:txBody>
      </p:sp>
      <p:pic>
        <p:nvPicPr>
          <p:cNvPr id="4" name="圖片 3"/>
          <p:cNvPicPr>
            <a:picLocks noChangeAspect="1"/>
          </p:cNvPicPr>
          <p:nvPr/>
        </p:nvPicPr>
        <p:blipFill>
          <a:blip r:embed="rId2"/>
          <a:stretch>
            <a:fillRect/>
          </a:stretch>
        </p:blipFill>
        <p:spPr>
          <a:xfrm>
            <a:off x="971600" y="1628800"/>
            <a:ext cx="6343650" cy="2438400"/>
          </a:xfrm>
          <a:prstGeom prst="rect">
            <a:avLst/>
          </a:prstGeom>
        </p:spPr>
      </p:pic>
      <p:pic>
        <p:nvPicPr>
          <p:cNvPr id="2050" name="Picture 2" descr="low_high_bi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87" y="4259286"/>
            <a:ext cx="63436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43606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794" y="165227"/>
            <a:ext cx="9324527" cy="720725"/>
          </a:xfrm>
        </p:spPr>
        <p:txBody>
          <a:bodyPr/>
          <a:lstStyle/>
          <a:p>
            <a:r>
              <a:rPr lang="en-US" altLang="zh-TW" sz="3200" dirty="0"/>
              <a:t>The ideal learning curves and the irreducible error</a:t>
            </a:r>
            <a:endParaRPr lang="zh-TW" altLang="en-US" sz="3200" dirty="0"/>
          </a:p>
        </p:txBody>
      </p:sp>
      <p:sp>
        <p:nvSpPr>
          <p:cNvPr id="3" name="內容版面配置區 2"/>
          <p:cNvSpPr>
            <a:spLocks noGrp="1"/>
          </p:cNvSpPr>
          <p:nvPr>
            <p:ph idx="1"/>
          </p:nvPr>
        </p:nvSpPr>
        <p:spPr>
          <a:xfrm>
            <a:off x="166866" y="942568"/>
            <a:ext cx="8264525" cy="5040312"/>
          </a:xfrm>
        </p:spPr>
        <p:txBody>
          <a:bodyPr/>
          <a:lstStyle/>
          <a:p>
            <a:endParaRPr lang="zh-TW" altLang="en-US" dirty="0"/>
          </a:p>
        </p:txBody>
      </p:sp>
      <p:pic>
        <p:nvPicPr>
          <p:cNvPr id="4" name="圖片 3"/>
          <p:cNvPicPr>
            <a:picLocks noChangeAspect="1"/>
          </p:cNvPicPr>
          <p:nvPr/>
        </p:nvPicPr>
        <p:blipFill>
          <a:blip r:embed="rId2"/>
          <a:stretch>
            <a:fillRect/>
          </a:stretch>
        </p:blipFill>
        <p:spPr>
          <a:xfrm>
            <a:off x="1331640" y="1813415"/>
            <a:ext cx="6336704" cy="4710041"/>
          </a:xfrm>
          <a:prstGeom prst="rect">
            <a:avLst/>
          </a:prstGeom>
        </p:spPr>
      </p:pic>
      <p:pic>
        <p:nvPicPr>
          <p:cNvPr id="5" name="圖片 4"/>
          <p:cNvPicPr>
            <a:picLocks noChangeAspect="1"/>
          </p:cNvPicPr>
          <p:nvPr/>
        </p:nvPicPr>
        <p:blipFill>
          <a:blip r:embed="rId3"/>
          <a:stretch>
            <a:fillRect/>
          </a:stretch>
        </p:blipFill>
        <p:spPr>
          <a:xfrm>
            <a:off x="1426939" y="1117993"/>
            <a:ext cx="5744377" cy="695422"/>
          </a:xfrm>
          <a:prstGeom prst="rect">
            <a:avLst/>
          </a:prstGeom>
        </p:spPr>
      </p:pic>
    </p:spTree>
    <p:extLst>
      <p:ext uri="{BB962C8B-B14F-4D97-AF65-F5344CB8AC3E}">
        <p14:creationId xmlns:p14="http://schemas.microsoft.com/office/powerpoint/2010/main" val="336785054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1035464"/>
          </a:xfrm>
        </p:spPr>
        <p:txBody>
          <a:bodyPr/>
          <a:lstStyle/>
          <a:p>
            <a:r>
              <a:rPr lang="zh-TW" altLang="en-US" dirty="0"/>
              <a:t>訓練時的學習曲線 </a:t>
            </a:r>
            <a:r>
              <a:rPr lang="en-US" altLang="zh-TW" dirty="0"/>
              <a:t>learning curve </a:t>
            </a:r>
            <a:br>
              <a:rPr lang="en-US" altLang="zh-TW" dirty="0"/>
            </a:br>
            <a:r>
              <a:rPr lang="en-US" altLang="zh-TW" dirty="0"/>
              <a:t>(</a:t>
            </a:r>
            <a:r>
              <a:rPr lang="zh-TW" altLang="en-US" dirty="0"/>
              <a:t>以準確度來看時</a:t>
            </a:r>
            <a:r>
              <a:rPr lang="en-US" altLang="zh-TW" dirty="0"/>
              <a:t>)</a:t>
            </a:r>
            <a:endParaRPr lang="zh-TW" altLang="en-US" dirty="0"/>
          </a:p>
        </p:txBody>
      </p:sp>
      <p:pic>
        <p:nvPicPr>
          <p:cNvPr id="4" name="圖片 3"/>
          <p:cNvPicPr>
            <a:picLocks noChangeAspect="1"/>
          </p:cNvPicPr>
          <p:nvPr/>
        </p:nvPicPr>
        <p:blipFill>
          <a:blip r:embed="rId2"/>
          <a:stretch>
            <a:fillRect/>
          </a:stretch>
        </p:blipFill>
        <p:spPr>
          <a:xfrm>
            <a:off x="214085" y="1268760"/>
            <a:ext cx="5991840" cy="4984090"/>
          </a:xfrm>
          <a:prstGeom prst="rect">
            <a:avLst/>
          </a:prstGeom>
        </p:spPr>
      </p:pic>
      <p:sp>
        <p:nvSpPr>
          <p:cNvPr id="5" name="矩形 4"/>
          <p:cNvSpPr/>
          <p:nvPr/>
        </p:nvSpPr>
        <p:spPr>
          <a:xfrm>
            <a:off x="6012160" y="1411789"/>
            <a:ext cx="2952328" cy="4524315"/>
          </a:xfrm>
          <a:prstGeom prst="rect">
            <a:avLst/>
          </a:prstGeom>
        </p:spPr>
        <p:txBody>
          <a:bodyPr wrap="square">
            <a:spAutoFit/>
          </a:bodyPr>
          <a:lstStyle/>
          <a:p>
            <a:r>
              <a:rPr lang="zh-TW" altLang="en-US" sz="1800" dirty="0">
                <a:solidFill>
                  <a:srgbClr val="0070C0"/>
                </a:solidFill>
                <a:latin typeface="微軟正黑體" panose="020B0604030504040204" pitchFamily="34" charset="-120"/>
                <a:ea typeface="微軟正黑體" panose="020B0604030504040204" pitchFamily="34" charset="-120"/>
              </a:rPr>
              <a:t>圖的左上角子圖中</a:t>
            </a:r>
            <a:r>
              <a:rPr lang="en-US" altLang="zh-TW" sz="1800" dirty="0">
                <a:solidFill>
                  <a:srgbClr val="0070C0"/>
                </a:solidFill>
                <a:latin typeface="微軟正黑體" panose="020B0604030504040204" pitchFamily="34" charset="-120"/>
                <a:ea typeface="微軟正黑體" panose="020B0604030504040204" pitchFamily="34" charset="-120"/>
              </a:rPr>
              <a:t>, </a:t>
            </a:r>
            <a:r>
              <a:rPr lang="zh-TW" altLang="en-US" sz="1800" dirty="0">
                <a:solidFill>
                  <a:srgbClr val="0070C0"/>
                </a:solidFill>
                <a:latin typeface="微軟正黑體" panose="020B0604030504040204" pitchFamily="34" charset="-120"/>
                <a:ea typeface="微軟正黑體" panose="020B0604030504040204" pitchFamily="34" charset="-120"/>
              </a:rPr>
              <a:t>模型偏差</a:t>
            </a:r>
            <a:r>
              <a:rPr lang="en-US" altLang="zh-TW" sz="1800" dirty="0">
                <a:solidFill>
                  <a:srgbClr val="0070C0"/>
                </a:solidFill>
                <a:latin typeface="微軟正黑體" panose="020B0604030504040204" pitchFamily="34" charset="-120"/>
                <a:ea typeface="微軟正黑體" panose="020B0604030504040204" pitchFamily="34" charset="-120"/>
              </a:rPr>
              <a:t>(bias)</a:t>
            </a:r>
            <a:r>
              <a:rPr lang="zh-TW" altLang="en-US" sz="1800" dirty="0">
                <a:solidFill>
                  <a:srgbClr val="0070C0"/>
                </a:solidFill>
                <a:latin typeface="微軟正黑體" panose="020B0604030504040204" pitchFamily="34" charset="-120"/>
                <a:ea typeface="微軟正黑體" panose="020B0604030504040204" pitchFamily="34" charset="-120"/>
              </a:rPr>
              <a:t>很高。它的訓練集和驗證集準確率都很低，很可能是欠擬合</a:t>
            </a:r>
            <a:r>
              <a:rPr lang="en-US" altLang="zh-TW" sz="1800" dirty="0">
                <a:solidFill>
                  <a:srgbClr val="0070C0"/>
                </a:solidFill>
                <a:latin typeface="微軟正黑體" panose="020B0604030504040204" pitchFamily="34" charset="-120"/>
                <a:ea typeface="微軟正黑體" panose="020B0604030504040204" pitchFamily="34" charset="-120"/>
              </a:rPr>
              <a:t>(</a:t>
            </a:r>
            <a:r>
              <a:rPr lang="en-US" altLang="zh-TW" sz="1800" dirty="0" err="1">
                <a:solidFill>
                  <a:srgbClr val="0070C0"/>
                </a:solidFill>
                <a:latin typeface="微軟正黑體" panose="020B0604030504040204" pitchFamily="34" charset="-120"/>
                <a:ea typeface="微軟正黑體" panose="020B0604030504040204" pitchFamily="34" charset="-120"/>
              </a:rPr>
              <a:t>underfit</a:t>
            </a:r>
            <a:r>
              <a:rPr lang="en-US" altLang="zh-TW" sz="1800" dirty="0">
                <a:solidFill>
                  <a:srgbClr val="0070C0"/>
                </a:solidFill>
                <a:latin typeface="微軟正黑體" panose="020B0604030504040204" pitchFamily="34" charset="-120"/>
                <a:ea typeface="微軟正黑體" panose="020B0604030504040204" pitchFamily="34" charset="-120"/>
              </a:rPr>
              <a:t>)</a:t>
            </a:r>
            <a:r>
              <a:rPr lang="zh-TW" altLang="en-US" sz="1800" dirty="0">
                <a:solidFill>
                  <a:srgbClr val="0070C0"/>
                </a:solidFill>
                <a:latin typeface="微軟正黑體" panose="020B0604030504040204" pitchFamily="34" charset="-120"/>
                <a:ea typeface="微軟正黑體" panose="020B0604030504040204" pitchFamily="34" charset="-120"/>
              </a:rPr>
              <a:t>。解決欠擬合的方法就是增加模型參數，比如，構建更多的特征，減小正則項。</a:t>
            </a:r>
            <a:endParaRPr lang="en-US" altLang="zh-TW" sz="1800" dirty="0">
              <a:solidFill>
                <a:srgbClr val="0070C0"/>
              </a:solidFill>
              <a:latin typeface="微軟正黑體" panose="020B0604030504040204" pitchFamily="34" charset="-120"/>
              <a:ea typeface="微軟正黑體" panose="020B0604030504040204" pitchFamily="34" charset="-120"/>
            </a:endParaRPr>
          </a:p>
          <a:p>
            <a:endParaRPr lang="zh-TW" altLang="en-US" sz="1800" dirty="0">
              <a:solidFill>
                <a:srgbClr val="0070C0"/>
              </a:solidFill>
              <a:latin typeface="微軟正黑體" panose="020B0604030504040204" pitchFamily="34" charset="-120"/>
              <a:ea typeface="微軟正黑體" panose="020B0604030504040204" pitchFamily="34" charset="-120"/>
            </a:endParaRPr>
          </a:p>
          <a:p>
            <a:r>
              <a:rPr lang="zh-TW" altLang="en-US" sz="1800" dirty="0">
                <a:solidFill>
                  <a:srgbClr val="0070C0"/>
                </a:solidFill>
                <a:latin typeface="微軟正黑體" panose="020B0604030504040204" pitchFamily="34" charset="-120"/>
                <a:ea typeface="微軟正黑體" panose="020B0604030504040204" pitchFamily="34" charset="-120"/>
              </a:rPr>
              <a:t>圖右上角子圖中</a:t>
            </a:r>
            <a:r>
              <a:rPr lang="en-US" altLang="zh-TW" sz="1800" dirty="0">
                <a:solidFill>
                  <a:srgbClr val="0070C0"/>
                </a:solidFill>
                <a:latin typeface="微軟正黑體" panose="020B0604030504040204" pitchFamily="34" charset="-120"/>
                <a:ea typeface="微軟正黑體" panose="020B0604030504040204" pitchFamily="34" charset="-120"/>
              </a:rPr>
              <a:t>, </a:t>
            </a:r>
            <a:r>
              <a:rPr lang="zh-TW" altLang="en-US" sz="1800" dirty="0">
                <a:solidFill>
                  <a:srgbClr val="0070C0"/>
                </a:solidFill>
                <a:latin typeface="微軟正黑體" panose="020B0604030504040204" pitchFamily="34" charset="-120"/>
                <a:ea typeface="微軟正黑體" panose="020B0604030504040204" pitchFamily="34" charset="-120"/>
              </a:rPr>
              <a:t>模型方差</a:t>
            </a:r>
            <a:r>
              <a:rPr lang="en-US" altLang="zh-TW" sz="1800" dirty="0">
                <a:solidFill>
                  <a:srgbClr val="0070C0"/>
                </a:solidFill>
                <a:latin typeface="微軟正黑體" panose="020B0604030504040204" pitchFamily="34" charset="-120"/>
                <a:ea typeface="微軟正黑體" panose="020B0604030504040204" pitchFamily="34" charset="-120"/>
              </a:rPr>
              <a:t>(</a:t>
            </a:r>
            <a:r>
              <a:rPr lang="en-US" altLang="zh-TW" sz="1800" dirty="0" err="1">
                <a:solidFill>
                  <a:srgbClr val="0070C0"/>
                </a:solidFill>
                <a:latin typeface="微軟正黑體" panose="020B0604030504040204" pitchFamily="34" charset="-120"/>
                <a:ea typeface="微軟正黑體" panose="020B0604030504040204" pitchFamily="34" charset="-120"/>
              </a:rPr>
              <a:t>var</a:t>
            </a:r>
            <a:r>
              <a:rPr lang="en-US" altLang="zh-TW" sz="1800" dirty="0">
                <a:solidFill>
                  <a:srgbClr val="0070C0"/>
                </a:solidFill>
                <a:latin typeface="微軟正黑體" panose="020B0604030504040204" pitchFamily="34" charset="-120"/>
                <a:ea typeface="微軟正黑體" panose="020B0604030504040204" pitchFamily="34" charset="-120"/>
              </a:rPr>
              <a:t>)</a:t>
            </a:r>
            <a:r>
              <a:rPr lang="zh-TW" altLang="en-US" sz="1800" dirty="0">
                <a:solidFill>
                  <a:srgbClr val="0070C0"/>
                </a:solidFill>
                <a:latin typeface="微軟正黑體" panose="020B0604030504040204" pitchFamily="34" charset="-120"/>
                <a:ea typeface="微軟正黑體" panose="020B0604030504040204" pitchFamily="34" charset="-120"/>
              </a:rPr>
              <a:t>很高，表現就是訓練集和驗證集準確率相差太多。解決過擬合</a:t>
            </a:r>
            <a:r>
              <a:rPr lang="en-US" altLang="zh-TW" sz="1800" dirty="0">
                <a:solidFill>
                  <a:srgbClr val="0070C0"/>
                </a:solidFill>
                <a:latin typeface="微軟正黑體" panose="020B0604030504040204" pitchFamily="34" charset="-120"/>
                <a:ea typeface="微軟正黑體" panose="020B0604030504040204" pitchFamily="34" charset="-120"/>
              </a:rPr>
              <a:t>(</a:t>
            </a:r>
            <a:r>
              <a:rPr lang="en-US" altLang="zh-TW" sz="1800" dirty="0" err="1">
                <a:solidFill>
                  <a:srgbClr val="0070C0"/>
                </a:solidFill>
                <a:latin typeface="微軟正黑體" panose="020B0604030504040204" pitchFamily="34" charset="-120"/>
                <a:ea typeface="微軟正黑體" panose="020B0604030504040204" pitchFamily="34" charset="-120"/>
              </a:rPr>
              <a:t>overfit</a:t>
            </a:r>
            <a:r>
              <a:rPr lang="en-US" altLang="zh-TW" sz="1800" dirty="0">
                <a:solidFill>
                  <a:srgbClr val="0070C0"/>
                </a:solidFill>
                <a:latin typeface="微軟正黑體" panose="020B0604030504040204" pitchFamily="34" charset="-120"/>
                <a:ea typeface="微軟正黑體" panose="020B0604030504040204" pitchFamily="34" charset="-120"/>
              </a:rPr>
              <a:t>)</a:t>
            </a:r>
            <a:r>
              <a:rPr lang="zh-TW" altLang="en-US" sz="1800" dirty="0">
                <a:solidFill>
                  <a:srgbClr val="0070C0"/>
                </a:solidFill>
                <a:latin typeface="微軟正黑體" panose="020B0604030504040204" pitchFamily="34" charset="-120"/>
                <a:ea typeface="微軟正黑體" panose="020B0604030504040204" pitchFamily="34" charset="-120"/>
              </a:rPr>
              <a:t>的方法有增大訓練集或者降低模型復雜度，比如增大正則項，或者通過特征選擇減少特征數。</a:t>
            </a:r>
          </a:p>
        </p:txBody>
      </p:sp>
    </p:spTree>
    <p:extLst>
      <p:ext uri="{BB962C8B-B14F-4D97-AF65-F5344CB8AC3E}">
        <p14:creationId xmlns:p14="http://schemas.microsoft.com/office/powerpoint/2010/main" val="9090175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DNN overview</a:t>
            </a:r>
            <a:endParaRPr lang="zh-TW" altLang="en-US" dirty="0"/>
          </a:p>
        </p:txBody>
      </p:sp>
      <p:sp>
        <p:nvSpPr>
          <p:cNvPr id="6" name="內容版面配置區 5"/>
          <p:cNvSpPr>
            <a:spLocks noGrp="1"/>
          </p:cNvSpPr>
          <p:nvPr>
            <p:ph idx="1"/>
          </p:nvPr>
        </p:nvSpPr>
        <p:spPr>
          <a:xfrm>
            <a:off x="179388" y="1153791"/>
            <a:ext cx="8713092" cy="5040312"/>
          </a:xfrm>
        </p:spPr>
        <p:txBody>
          <a:bodyPr/>
          <a:lstStyle/>
          <a:p>
            <a:r>
              <a:rPr lang="zh-TW" altLang="en-US" sz="2000" b="0" dirty="0">
                <a:effectLst/>
              </a:rPr>
              <a:t>究竟神經網路是什麼</a:t>
            </a:r>
          </a:p>
          <a:p>
            <a:r>
              <a:rPr lang="en-US" altLang="zh-TW" sz="2000" dirty="0">
                <a:hlinkClick r:id="rId2"/>
              </a:rPr>
              <a:t>https://www.youtube.com/watch?v=aircAruvnKk&amp;t=831s</a:t>
            </a:r>
            <a:endParaRPr lang="en-US" altLang="zh-TW" sz="2000" dirty="0"/>
          </a:p>
          <a:p>
            <a:endParaRPr lang="en-US" altLang="zh-TW" sz="2000" dirty="0"/>
          </a:p>
          <a:p>
            <a:r>
              <a:rPr lang="zh-TW" altLang="en-US" sz="2000" b="0" dirty="0">
                <a:effectLst/>
              </a:rPr>
              <a:t>梯度下降，神經網絡如何學習 </a:t>
            </a:r>
            <a:r>
              <a:rPr lang="en-US" altLang="zh-TW" sz="2000" b="0" dirty="0">
                <a:effectLst/>
              </a:rPr>
              <a:t>?</a:t>
            </a:r>
          </a:p>
          <a:p>
            <a:r>
              <a:rPr lang="en-US" altLang="zh-TW" sz="2000" b="0" dirty="0">
                <a:effectLst/>
                <a:hlinkClick r:id="rId3"/>
              </a:rPr>
              <a:t>https://www.youtube.com/watch?v=IHZwWFHWa-w&amp;t=488s</a:t>
            </a:r>
            <a:endParaRPr lang="en-US" altLang="zh-TW" sz="2000" b="0" dirty="0">
              <a:effectLst/>
            </a:endParaRPr>
          </a:p>
          <a:p>
            <a:endParaRPr lang="en-US" altLang="zh-TW" sz="2000" b="0" dirty="0">
              <a:effectLst/>
            </a:endParaRPr>
          </a:p>
          <a:p>
            <a:r>
              <a:rPr lang="zh-TW" altLang="en-US" sz="1600" b="1" i="0" dirty="0">
                <a:solidFill>
                  <a:srgbClr val="0F0F0F"/>
                </a:solidFill>
                <a:effectLst/>
                <a:latin typeface="YouTube Sans"/>
              </a:rPr>
              <a:t>什麼是反向傳播演算法？</a:t>
            </a:r>
          </a:p>
          <a:p>
            <a:r>
              <a:rPr lang="en-US" altLang="zh-TW" sz="2000" b="0" dirty="0">
                <a:effectLst/>
              </a:rPr>
              <a:t>https://www.youtube.com/watch?v=Ilg3gGewQ5U&amp;ab_channel=3Blue1Brown</a:t>
            </a:r>
          </a:p>
          <a:p>
            <a:endParaRPr lang="en-US" altLang="zh-TW" b="0" dirty="0">
              <a:effectLst/>
            </a:endParaRPr>
          </a:p>
          <a:p>
            <a:r>
              <a:rPr lang="zh-TW" altLang="en-US" b="0" dirty="0">
                <a:effectLst/>
              </a:rPr>
              <a:t>特性</a:t>
            </a:r>
            <a:r>
              <a:rPr lang="en-US" altLang="zh-TW" b="0" dirty="0">
                <a:effectLst/>
              </a:rPr>
              <a:t>:</a:t>
            </a:r>
          </a:p>
          <a:p>
            <a:r>
              <a:rPr lang="zh-TW" altLang="en-US" sz="2000" b="0" dirty="0">
                <a:effectLst/>
              </a:rPr>
              <a:t>深度神經網路（</a:t>
            </a:r>
            <a:r>
              <a:rPr lang="en-US" altLang="zh-TW" sz="2000" b="0" dirty="0">
                <a:effectLst/>
              </a:rPr>
              <a:t>Deep Neural Networks, DNN</a:t>
            </a:r>
            <a:r>
              <a:rPr lang="zh-TW" altLang="en-US" sz="2000" b="0" dirty="0">
                <a:effectLst/>
              </a:rPr>
              <a:t>）是一種</a:t>
            </a:r>
            <a:r>
              <a:rPr lang="zh-TW" altLang="en-US" sz="2000" b="0" dirty="0">
                <a:effectLst/>
                <a:hlinkClick r:id="rId4" tooltip="判別模型"/>
              </a:rPr>
              <a:t>判別模型</a:t>
            </a:r>
            <a:r>
              <a:rPr lang="en-US" altLang="zh-TW" sz="2000" b="0" dirty="0">
                <a:effectLst/>
              </a:rPr>
              <a:t>(</a:t>
            </a:r>
            <a:r>
              <a:rPr lang="en-US" altLang="zh-TW" sz="2000" dirty="0">
                <a:effectLst/>
              </a:rPr>
              <a:t>Discriminative models</a:t>
            </a:r>
            <a:r>
              <a:rPr lang="en-US" altLang="zh-TW" sz="2000" b="0" dirty="0">
                <a:effectLst/>
              </a:rPr>
              <a:t>)</a:t>
            </a:r>
            <a:r>
              <a:rPr lang="zh-TW" altLang="en-US" sz="2000" b="0" dirty="0">
                <a:effectLst/>
              </a:rPr>
              <a:t>，由多層的神經元層（</a:t>
            </a:r>
            <a:r>
              <a:rPr lang="en-US" altLang="zh-TW" sz="2000" b="0" dirty="0">
                <a:effectLst/>
              </a:rPr>
              <a:t>Multilayer </a:t>
            </a:r>
            <a:r>
              <a:rPr lang="en-US" altLang="zh-TW" sz="2000" b="0" dirty="0" err="1">
                <a:effectLst/>
              </a:rPr>
              <a:t>Perceptrons</a:t>
            </a:r>
            <a:r>
              <a:rPr lang="en-US" altLang="zh-TW" sz="2000" b="0" dirty="0">
                <a:effectLst/>
              </a:rPr>
              <a:t>, MLP</a:t>
            </a:r>
            <a:r>
              <a:rPr lang="zh-TW" altLang="en-US" sz="2000" b="0" dirty="0">
                <a:effectLst/>
              </a:rPr>
              <a:t>）所構成</a:t>
            </a:r>
            <a:r>
              <a:rPr lang="en-US" altLang="zh-TW" sz="2000" b="0" dirty="0">
                <a:effectLst/>
              </a:rPr>
              <a:t>; </a:t>
            </a:r>
            <a:r>
              <a:rPr lang="zh-TW" altLang="en-US" sz="2000" b="0" dirty="0">
                <a:effectLst/>
              </a:rPr>
              <a:t>可以使用</a:t>
            </a:r>
            <a:r>
              <a:rPr lang="zh-TW" altLang="en-US" sz="2000" b="0" dirty="0">
                <a:effectLst/>
                <a:hlinkClick r:id="rId5" tooltip="反向傳播演算法"/>
              </a:rPr>
              <a:t>反向傳播演算法</a:t>
            </a:r>
            <a:r>
              <a:rPr lang="zh-TW" altLang="en-US" sz="2000" b="0" dirty="0">
                <a:effectLst/>
              </a:rPr>
              <a:t>進行訓練。而權重的更新，使用</a:t>
            </a:r>
            <a:r>
              <a:rPr lang="zh-TW" altLang="en-US" sz="2000" b="0" dirty="0">
                <a:effectLst/>
                <a:hlinkClick r:id="rId6"/>
              </a:rPr>
              <a:t>隨機梯度下降法</a:t>
            </a:r>
            <a:r>
              <a:rPr lang="zh-TW" altLang="en-US" sz="2000" b="0" dirty="0">
                <a:effectLst/>
              </a:rPr>
              <a:t>求解</a:t>
            </a:r>
            <a:endParaRPr lang="en-US" altLang="zh-TW" sz="2000" b="0" dirty="0">
              <a:effectLst/>
            </a:endParaRPr>
          </a:p>
          <a:p>
            <a:endParaRPr lang="en-US" altLang="zh-TW" b="0" dirty="0">
              <a:effectLst/>
            </a:endParaRPr>
          </a:p>
          <a:p>
            <a:pPr marL="285750" indent="-285750">
              <a:buFont typeface="Arial" panose="020B0604020202020204" pitchFamily="34" charset="0"/>
              <a:buChar char="•"/>
            </a:pPr>
            <a:r>
              <a:rPr lang="en-US" altLang="zh-TW" sz="1200" dirty="0">
                <a:effectLst/>
              </a:rPr>
              <a:t>Discriminative models</a:t>
            </a:r>
            <a:r>
              <a:rPr lang="en-US" altLang="zh-TW" sz="1200" b="0" dirty="0">
                <a:effectLst/>
              </a:rPr>
              <a:t>, also referred to as </a:t>
            </a:r>
            <a:r>
              <a:rPr lang="en-US" altLang="zh-TW" sz="1200" dirty="0">
                <a:effectLst/>
              </a:rPr>
              <a:t>conditional models</a:t>
            </a:r>
            <a:r>
              <a:rPr lang="en-US" altLang="zh-TW" sz="1200" b="0" dirty="0">
                <a:effectLst/>
              </a:rPr>
              <a:t>, are a class of logistical models used for </a:t>
            </a:r>
            <a:r>
              <a:rPr lang="en-US" altLang="zh-TW" sz="1200" b="0" dirty="0">
                <a:effectLst/>
                <a:hlinkClick r:id="rId7" tooltip="Statistical classification"/>
              </a:rPr>
              <a:t>classification</a:t>
            </a:r>
            <a:r>
              <a:rPr lang="en-US" altLang="zh-TW" sz="1200" b="0" dirty="0">
                <a:effectLst/>
              </a:rPr>
              <a:t> or regression.</a:t>
            </a:r>
          </a:p>
          <a:p>
            <a:pPr marL="285750" indent="-285750">
              <a:buFont typeface="Arial" panose="020B0604020202020204" pitchFamily="34" charset="0"/>
              <a:buChar char="•"/>
            </a:pPr>
            <a:r>
              <a:rPr lang="zh-TW" altLang="en-US" sz="1200" b="0" dirty="0">
                <a:effectLst/>
              </a:rPr>
              <a:t>判別模型，也稱為條件模型，是一類用於分類或回歸</a:t>
            </a:r>
            <a:r>
              <a:rPr lang="en-US" altLang="zh-TW" sz="1200" b="0" dirty="0">
                <a:effectLst/>
              </a:rPr>
              <a:t>(</a:t>
            </a:r>
            <a:r>
              <a:rPr lang="zh-TW" altLang="en-US" sz="1200" b="0" dirty="0">
                <a:effectLst/>
              </a:rPr>
              <a:t>預測</a:t>
            </a:r>
            <a:r>
              <a:rPr lang="en-US" altLang="zh-TW" sz="1200" b="0" dirty="0">
                <a:effectLst/>
              </a:rPr>
              <a:t>)</a:t>
            </a:r>
            <a:r>
              <a:rPr lang="zh-TW" altLang="en-US" sz="1200" b="0" dirty="0">
                <a:effectLst/>
              </a:rPr>
              <a:t>的邏輯模型。</a:t>
            </a:r>
            <a:endParaRPr lang="en-US" altLang="zh-TW" sz="1200" b="0" dirty="0">
              <a:effectLst/>
            </a:endParaRPr>
          </a:p>
          <a:p>
            <a:pPr marL="285750" indent="-285750">
              <a:buFont typeface="Arial" panose="020B0604020202020204" pitchFamily="34" charset="0"/>
              <a:buChar char="•"/>
            </a:pPr>
            <a:r>
              <a:rPr lang="zh-TW" altLang="en-US" sz="1200" b="0" dirty="0">
                <a:effectLst/>
              </a:rPr>
              <a:t>在機率統計理論中</a:t>
            </a:r>
            <a:r>
              <a:rPr lang="en-US" altLang="zh-TW" sz="1200" b="0" dirty="0">
                <a:effectLst/>
              </a:rPr>
              <a:t>, </a:t>
            </a:r>
            <a:r>
              <a:rPr lang="zh-TW" altLang="en-US" sz="1200" b="0" dirty="0">
                <a:effectLst/>
              </a:rPr>
              <a:t>生成模型</a:t>
            </a:r>
            <a:r>
              <a:rPr lang="en-US" altLang="zh-TW" sz="1200" b="0" dirty="0">
                <a:effectLst/>
              </a:rPr>
              <a:t>(Generative model)</a:t>
            </a:r>
            <a:r>
              <a:rPr lang="zh-TW" altLang="en-US" sz="1200" b="0" dirty="0">
                <a:effectLst/>
              </a:rPr>
              <a:t>是指能夠隨機生成觀測數據的模型，尤其是在給定某些隱含參數的條件下。它給觀測值和標註數據序列指定一個聯合機率分布。</a:t>
            </a:r>
            <a:endParaRPr lang="en-US" altLang="zh-TW" sz="1200" b="0" dirty="0">
              <a:effectLst/>
            </a:endParaRPr>
          </a:p>
          <a:p>
            <a:pPr marL="285750" indent="-285750">
              <a:buFont typeface="Arial" panose="020B0604020202020204" pitchFamily="34" charset="0"/>
              <a:buChar char="•"/>
            </a:pPr>
            <a:r>
              <a:rPr lang="zh-TW" altLang="en-US" sz="1200" b="0" dirty="0">
                <a:effectLst/>
              </a:rPr>
              <a:t>在機器學習中，生成模型可以用來直接對數據建模，也可以用來建立變量間的條件機率分布。</a:t>
            </a:r>
          </a:p>
          <a:p>
            <a:endParaRPr lang="zh-TW" altLang="en-US" sz="1400" b="0" dirty="0">
              <a:effectLst/>
            </a:endParaRPr>
          </a:p>
        </p:txBody>
      </p:sp>
    </p:spTree>
    <p:extLst>
      <p:ext uri="{BB962C8B-B14F-4D97-AF65-F5344CB8AC3E}">
        <p14:creationId xmlns:p14="http://schemas.microsoft.com/office/powerpoint/2010/main" val="265740596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Bias/Variance Trade-off </a:t>
            </a:r>
            <a:endParaRPr lang="zh-TW" altLang="en-US" dirty="0"/>
          </a:p>
        </p:txBody>
      </p:sp>
      <p:sp>
        <p:nvSpPr>
          <p:cNvPr id="3" name="內容版面配置區 2"/>
          <p:cNvSpPr>
            <a:spLocks noGrp="1"/>
          </p:cNvSpPr>
          <p:nvPr>
            <p:ph idx="1"/>
          </p:nvPr>
        </p:nvSpPr>
        <p:spPr/>
        <p:txBody>
          <a:bodyPr/>
          <a:lstStyle/>
          <a:p>
            <a:r>
              <a:rPr lang="zh-TW" altLang="en-US" dirty="0"/>
              <a:t>增加模型的複雜性通常會增加其方差 </a:t>
            </a:r>
            <a:r>
              <a:rPr lang="en-US" altLang="zh-TW" dirty="0"/>
              <a:t>(variance)</a:t>
            </a:r>
            <a:r>
              <a:rPr lang="zh-TW" altLang="en-US" dirty="0"/>
              <a:t>並減少其偏差</a:t>
            </a:r>
            <a:r>
              <a:rPr lang="en-US" altLang="zh-TW" dirty="0"/>
              <a:t>(bias)</a:t>
            </a:r>
            <a:r>
              <a:rPr lang="zh-TW" altLang="en-US" dirty="0"/>
              <a:t>。相反，降低模型的複雜性會增加其偏差並減少其方差。這就是為什麼它被稱為 權衡</a:t>
            </a:r>
            <a:r>
              <a:rPr lang="en-US" altLang="zh-TW" dirty="0"/>
              <a:t>(</a:t>
            </a:r>
            <a:r>
              <a:rPr lang="en-US" altLang="zh-TW" b="0" dirty="0"/>
              <a:t>Trade-off)</a:t>
            </a:r>
            <a:r>
              <a:rPr lang="zh-TW" altLang="en-US" dirty="0"/>
              <a:t>。</a:t>
            </a:r>
          </a:p>
        </p:txBody>
      </p:sp>
      <p:pic>
        <p:nvPicPr>
          <p:cNvPr id="4" name="圖片 3"/>
          <p:cNvPicPr>
            <a:picLocks noChangeAspect="1"/>
          </p:cNvPicPr>
          <p:nvPr/>
        </p:nvPicPr>
        <p:blipFill>
          <a:blip r:embed="rId2"/>
          <a:stretch>
            <a:fillRect/>
          </a:stretch>
        </p:blipFill>
        <p:spPr>
          <a:xfrm>
            <a:off x="1331640" y="2708920"/>
            <a:ext cx="6336704" cy="3979759"/>
          </a:xfrm>
          <a:prstGeom prst="rect">
            <a:avLst/>
          </a:prstGeom>
        </p:spPr>
      </p:pic>
    </p:spTree>
    <p:extLst>
      <p:ext uri="{BB962C8B-B14F-4D97-AF65-F5344CB8AC3E}">
        <p14:creationId xmlns:p14="http://schemas.microsoft.com/office/powerpoint/2010/main" val="333151899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2000" dirty="0"/>
              <a:t>用誤差</a:t>
            </a:r>
            <a:r>
              <a:rPr lang="en-US" altLang="zh-TW" sz="2000" dirty="0"/>
              <a:t>/</a:t>
            </a:r>
            <a:r>
              <a:rPr lang="zh-TW" altLang="en-US" sz="2000" dirty="0"/>
              <a:t>成本</a:t>
            </a:r>
            <a:r>
              <a:rPr lang="en-US" altLang="zh-TW" sz="2000" dirty="0"/>
              <a:t> </a:t>
            </a:r>
            <a:r>
              <a:rPr lang="zh-TW" altLang="en-US" sz="2000" dirty="0"/>
              <a:t>來看</a:t>
            </a:r>
            <a:r>
              <a:rPr lang="en-US" altLang="zh-TW" sz="2000" dirty="0"/>
              <a:t>(</a:t>
            </a:r>
            <a:r>
              <a:rPr lang="zh-TW" altLang="en-US" sz="2000" dirty="0"/>
              <a:t>如</a:t>
            </a:r>
            <a:r>
              <a:rPr lang="en-US" altLang="zh-TW" sz="2000" dirty="0"/>
              <a:t>:RMSE </a:t>
            </a:r>
            <a:r>
              <a:rPr lang="zh-TW" altLang="en-US" sz="2000" dirty="0"/>
              <a:t>根均方差</a:t>
            </a:r>
            <a:r>
              <a:rPr lang="en-US" altLang="zh-TW" sz="2000" dirty="0"/>
              <a:t>);</a:t>
            </a:r>
          </a:p>
          <a:p>
            <a:r>
              <a:rPr lang="zh-TW" altLang="en-US" sz="2000" dirty="0"/>
              <a:t>可以</a:t>
            </a:r>
            <a:r>
              <a:rPr lang="en-US" altLang="zh-TW" sz="2000" dirty="0"/>
              <a:t>early stopping.</a:t>
            </a:r>
            <a:r>
              <a:rPr lang="zh-TW" altLang="en-US" sz="2000" dirty="0"/>
              <a:t>提早停止學習來找到最佳模型</a:t>
            </a:r>
          </a:p>
        </p:txBody>
      </p:sp>
      <p:pic>
        <p:nvPicPr>
          <p:cNvPr id="4" name="圖片 3"/>
          <p:cNvPicPr>
            <a:picLocks noChangeAspect="1"/>
          </p:cNvPicPr>
          <p:nvPr/>
        </p:nvPicPr>
        <p:blipFill>
          <a:blip r:embed="rId2"/>
          <a:stretch>
            <a:fillRect/>
          </a:stretch>
        </p:blipFill>
        <p:spPr>
          <a:xfrm>
            <a:off x="251519" y="1844824"/>
            <a:ext cx="8192393" cy="4814710"/>
          </a:xfrm>
          <a:prstGeom prst="rect">
            <a:avLst/>
          </a:prstGeom>
        </p:spPr>
      </p:pic>
    </p:spTree>
    <p:extLst>
      <p:ext uri="{BB962C8B-B14F-4D97-AF65-F5344CB8AC3E}">
        <p14:creationId xmlns:p14="http://schemas.microsoft.com/office/powerpoint/2010/main" val="5692583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多批次訓練的學習曲線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1800" i="1" dirty="0">
                <a:effectLst/>
              </a:rPr>
              <a:t>訓練損失隨著時間的推移而下降，實現低誤差值</a:t>
            </a:r>
          </a:p>
          <a:p>
            <a:pPr marL="342900" indent="-342900">
              <a:buFont typeface="Arial" panose="020B0604020202020204" pitchFamily="34" charset="0"/>
              <a:buChar char="•"/>
            </a:pPr>
            <a:r>
              <a:rPr lang="zh-TW" altLang="en-US" sz="1800" i="1" dirty="0">
                <a:effectLst/>
              </a:rPr>
              <a:t>驗證損失下降，直到找到轉折點，然後又開始上升。 那一點代表過擬合的開始</a:t>
            </a:r>
          </a:p>
        </p:txBody>
      </p:sp>
      <p:pic>
        <p:nvPicPr>
          <p:cNvPr id="4" name="圖片 3"/>
          <p:cNvPicPr>
            <a:picLocks noChangeAspect="1"/>
          </p:cNvPicPr>
          <p:nvPr/>
        </p:nvPicPr>
        <p:blipFill>
          <a:blip r:embed="rId2"/>
          <a:stretch>
            <a:fillRect/>
          </a:stretch>
        </p:blipFill>
        <p:spPr>
          <a:xfrm>
            <a:off x="1763688" y="2132856"/>
            <a:ext cx="5400600" cy="4608512"/>
          </a:xfrm>
          <a:prstGeom prst="rect">
            <a:avLst/>
          </a:prstGeom>
        </p:spPr>
      </p:pic>
    </p:spTree>
    <p:extLst>
      <p:ext uri="{BB962C8B-B14F-4D97-AF65-F5344CB8AC3E}">
        <p14:creationId xmlns:p14="http://schemas.microsoft.com/office/powerpoint/2010/main" val="71783730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509" y="1853743"/>
            <a:ext cx="4311088" cy="3888432"/>
          </a:xfrm>
          <a:prstGeom prst="rect">
            <a:avLst/>
          </a:prstGeom>
        </p:spPr>
      </p:pic>
      <p:pic>
        <p:nvPicPr>
          <p:cNvPr id="3074" name="Picture 2" descr="https://miro.medium.com/max/674/1*0lDcZ7E872CDwrWCYkj9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6858" y="1853743"/>
            <a:ext cx="4681990" cy="38884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1830" y="5727570"/>
            <a:ext cx="4029501" cy="830997"/>
          </a:xfrm>
          <a:prstGeom prst="rect">
            <a:avLst/>
          </a:prstGeom>
        </p:spPr>
        <p:txBody>
          <a:bodyPr wrap="none">
            <a:spAutoFit/>
          </a:bodyPr>
          <a:lstStyle/>
          <a:p>
            <a:r>
              <a:rPr lang="en-US" altLang="zh-TW" dirty="0"/>
              <a:t>Effect of Learning rate on Loss</a:t>
            </a:r>
          </a:p>
          <a:p>
            <a:r>
              <a:rPr lang="zh-TW" altLang="en-US" dirty="0"/>
              <a:t>若單一曲線形狀來看時</a:t>
            </a:r>
            <a:r>
              <a:rPr lang="en-US" altLang="zh-TW" dirty="0"/>
              <a:t> </a:t>
            </a:r>
            <a:endParaRPr lang="zh-TW" altLang="en-US" dirty="0"/>
          </a:p>
        </p:txBody>
      </p:sp>
      <p:sp>
        <p:nvSpPr>
          <p:cNvPr id="6" name="矩形 5"/>
          <p:cNvSpPr/>
          <p:nvPr/>
        </p:nvSpPr>
        <p:spPr>
          <a:xfrm>
            <a:off x="5148064" y="5727569"/>
            <a:ext cx="2031325" cy="830997"/>
          </a:xfrm>
          <a:prstGeom prst="rect">
            <a:avLst/>
          </a:prstGeom>
        </p:spPr>
        <p:txBody>
          <a:bodyPr wrap="none">
            <a:spAutoFit/>
          </a:bodyPr>
          <a:lstStyle/>
          <a:p>
            <a:r>
              <a:rPr lang="en-US" altLang="zh-TW" dirty="0"/>
              <a:t>Accuracy Plot</a:t>
            </a:r>
          </a:p>
          <a:p>
            <a:r>
              <a:rPr lang="zh-TW" altLang="en-US" dirty="0"/>
              <a:t>二曲線比較時</a:t>
            </a:r>
          </a:p>
        </p:txBody>
      </p:sp>
    </p:spTree>
    <p:extLst>
      <p:ext uri="{BB962C8B-B14F-4D97-AF65-F5344CB8AC3E}">
        <p14:creationId xmlns:p14="http://schemas.microsoft.com/office/powerpoint/2010/main" val="235824091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a:xfrm>
            <a:off x="179388" y="1153791"/>
            <a:ext cx="8785100" cy="5040312"/>
          </a:xfrm>
        </p:spPr>
        <p:txBody>
          <a:bodyPr/>
          <a:lstStyle/>
          <a:p>
            <a:r>
              <a:rPr lang="zh-TW" altLang="en-US" sz="2000" dirty="0"/>
              <a:t>用尺規來看</a:t>
            </a:r>
            <a:r>
              <a:rPr lang="en-US" altLang="zh-TW" sz="2000" dirty="0"/>
              <a:t>(</a:t>
            </a:r>
            <a:r>
              <a:rPr lang="zh-TW" altLang="en-US" sz="2000" dirty="0"/>
              <a:t>如</a:t>
            </a:r>
            <a:r>
              <a:rPr lang="en-US" altLang="zh-TW" sz="2000" dirty="0"/>
              <a:t>:</a:t>
            </a:r>
            <a:r>
              <a:rPr lang="zh-TW" altLang="en-US" sz="2000" dirty="0"/>
              <a:t>準確度</a:t>
            </a:r>
            <a:r>
              <a:rPr lang="en-US" altLang="zh-TW" sz="2000" dirty="0"/>
              <a:t>accuracy); </a:t>
            </a:r>
            <a:r>
              <a:rPr lang="zh-TW" altLang="en-US" sz="2000" dirty="0"/>
              <a:t>模糊線為多次實驗重疊造成的 </a:t>
            </a:r>
            <a:r>
              <a:rPr lang="en-US" altLang="zh-TW" sz="2000" dirty="0"/>
              <a:t>(uncertainty?)</a:t>
            </a:r>
            <a:r>
              <a:rPr lang="zh-TW" altLang="en-US" sz="2000" dirty="0"/>
              <a:t> </a:t>
            </a:r>
          </a:p>
        </p:txBody>
      </p:sp>
      <p:pic>
        <p:nvPicPr>
          <p:cNvPr id="4" name="圖片 3"/>
          <p:cNvPicPr>
            <a:picLocks noChangeAspect="1"/>
          </p:cNvPicPr>
          <p:nvPr/>
        </p:nvPicPr>
        <p:blipFill>
          <a:blip r:embed="rId2"/>
          <a:stretch>
            <a:fillRect/>
          </a:stretch>
        </p:blipFill>
        <p:spPr>
          <a:xfrm>
            <a:off x="1077912" y="1628800"/>
            <a:ext cx="6467475" cy="5114925"/>
          </a:xfrm>
          <a:prstGeom prst="rect">
            <a:avLst/>
          </a:prstGeom>
        </p:spPr>
      </p:pic>
    </p:spTree>
    <p:extLst>
      <p:ext uri="{BB962C8B-B14F-4D97-AF65-F5344CB8AC3E}">
        <p14:creationId xmlns:p14="http://schemas.microsoft.com/office/powerpoint/2010/main" val="52847051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404664"/>
            <a:ext cx="8784976" cy="5040312"/>
          </a:xfrm>
        </p:spPr>
        <p:txBody>
          <a:bodyPr/>
          <a:lstStyle/>
          <a:p>
            <a:r>
              <a:rPr lang="zh-TW" altLang="en-US" sz="1800" b="0" dirty="0">
                <a:effectLst/>
              </a:rPr>
              <a:t>一旦我們有了訓練和測試數據集，我們就會根據訓練和測試數據集評估我們的模型。 </a:t>
            </a:r>
            <a:endParaRPr lang="en-US" altLang="zh-TW" sz="1800" b="0" dirty="0">
              <a:effectLst/>
            </a:endParaRPr>
          </a:p>
          <a:p>
            <a:r>
              <a:rPr lang="en-US" altLang="zh-TW" sz="1800" b="0" dirty="0">
                <a:effectLst/>
              </a:rPr>
              <a:t>Depending of our metrics, we may find out:      </a:t>
            </a:r>
            <a:r>
              <a:rPr lang="zh-TW" altLang="en-US" sz="1800" b="0" dirty="0">
                <a:effectLst/>
              </a:rPr>
              <a:t>根據我們的指標，我們可能會發現：</a:t>
            </a:r>
            <a:endParaRPr lang="en-US" altLang="zh-TW" sz="1800" b="0" dirty="0">
              <a:effectLst/>
            </a:endParaRPr>
          </a:p>
          <a:p>
            <a:pPr marL="285750" indent="-285750">
              <a:buFont typeface="Arial" panose="020B0604020202020204" pitchFamily="34" charset="0"/>
              <a:buChar char="•"/>
            </a:pPr>
            <a:r>
              <a:rPr lang="en-US" altLang="zh-TW" sz="1600" b="0" dirty="0">
                <a:effectLst/>
              </a:rPr>
              <a:t>validation loss &gt;&gt; training loss: overfitting             </a:t>
            </a:r>
            <a:r>
              <a:rPr lang="zh-TW" altLang="en-US" sz="1600" b="0" dirty="0">
                <a:effectLst/>
              </a:rPr>
              <a:t>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&gt; training loss: some overfitting     </a:t>
            </a:r>
            <a:r>
              <a:rPr lang="zh-TW" altLang="en-US" sz="1600" b="0" dirty="0">
                <a:effectLst/>
              </a:rPr>
              <a:t>有些過擬合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 training loss: some </a:t>
            </a:r>
            <a:r>
              <a:rPr lang="en-US" altLang="zh-TW" sz="1600" b="0" dirty="0" err="1">
                <a:effectLst/>
              </a:rPr>
              <a:t>underfitting</a:t>
            </a:r>
            <a:r>
              <a:rPr lang="en-US" altLang="zh-TW" sz="1600" b="0" dirty="0">
                <a:effectLst/>
              </a:rPr>
              <a:t>   </a:t>
            </a:r>
            <a:r>
              <a:rPr lang="zh-TW" altLang="en-US" sz="1600" b="0" dirty="0">
                <a:effectLst/>
              </a:rPr>
              <a:t>有些欠擬合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&lt;&lt; training loss: </a:t>
            </a:r>
            <a:r>
              <a:rPr lang="en-US" altLang="zh-TW" sz="1600" b="0" dirty="0" err="1">
                <a:effectLst/>
              </a:rPr>
              <a:t>underfitting</a:t>
            </a:r>
            <a:r>
              <a:rPr lang="zh-TW" altLang="en-US" sz="1600" b="0" dirty="0">
                <a:effectLst/>
              </a:rPr>
              <a:t>           欠擬合</a:t>
            </a:r>
          </a:p>
        </p:txBody>
      </p:sp>
      <p:pic>
        <p:nvPicPr>
          <p:cNvPr id="4" name="圖片 3"/>
          <p:cNvPicPr>
            <a:picLocks noChangeAspect="1"/>
          </p:cNvPicPr>
          <p:nvPr/>
        </p:nvPicPr>
        <p:blipFill>
          <a:blip r:embed="rId2"/>
          <a:stretch>
            <a:fillRect/>
          </a:stretch>
        </p:blipFill>
        <p:spPr>
          <a:xfrm>
            <a:off x="121148" y="2268004"/>
            <a:ext cx="8843340" cy="6353944"/>
          </a:xfrm>
          <a:prstGeom prst="rect">
            <a:avLst/>
          </a:prstGeom>
        </p:spPr>
      </p:pic>
    </p:spTree>
    <p:extLst>
      <p:ext uri="{BB962C8B-B14F-4D97-AF65-F5344CB8AC3E}">
        <p14:creationId xmlns:p14="http://schemas.microsoft.com/office/powerpoint/2010/main" val="127680302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1115615" y="1268760"/>
            <a:ext cx="6720747" cy="5040560"/>
          </a:xfrm>
          <a:prstGeom prst="rect">
            <a:avLst/>
          </a:prstGeom>
        </p:spPr>
      </p:pic>
    </p:spTree>
    <p:extLst>
      <p:ext uri="{BB962C8B-B14F-4D97-AF65-F5344CB8AC3E}">
        <p14:creationId xmlns:p14="http://schemas.microsoft.com/office/powerpoint/2010/main" val="4121816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endParaRPr lang="zh-TW" altLang="en-US" dirty="0"/>
          </a:p>
        </p:txBody>
      </p:sp>
      <p:pic>
        <p:nvPicPr>
          <p:cNvPr id="7" name="圖片 6"/>
          <p:cNvPicPr>
            <a:picLocks noChangeAspect="1"/>
          </p:cNvPicPr>
          <p:nvPr/>
        </p:nvPicPr>
        <p:blipFill>
          <a:blip r:embed="rId2"/>
          <a:stretch>
            <a:fillRect/>
          </a:stretch>
        </p:blipFill>
        <p:spPr>
          <a:xfrm>
            <a:off x="395536" y="2564904"/>
            <a:ext cx="3842509" cy="2623382"/>
          </a:xfrm>
          <a:prstGeom prst="rect">
            <a:avLst/>
          </a:prstGeom>
        </p:spPr>
      </p:pic>
      <p:sp>
        <p:nvSpPr>
          <p:cNvPr id="8" name="矩形 7"/>
          <p:cNvSpPr/>
          <p:nvPr/>
        </p:nvSpPr>
        <p:spPr>
          <a:xfrm>
            <a:off x="4211960" y="1916832"/>
            <a:ext cx="4572000" cy="4278094"/>
          </a:xfrm>
          <a:prstGeom prst="rect">
            <a:avLst/>
          </a:prstGeom>
        </p:spPr>
        <p:txBody>
          <a:bodyPr>
            <a:spAutoFit/>
          </a:bodyPr>
          <a:lstStyle/>
          <a:p>
            <a:r>
              <a:rPr lang="zh-TW" altLang="en-US" sz="1600" dirty="0"/>
              <a:t>第一個原因是在 訓練 過程中應用了正則化，但在驗證</a:t>
            </a:r>
            <a:r>
              <a:rPr lang="en-US" altLang="zh-TW" sz="1600" dirty="0"/>
              <a:t>/</a:t>
            </a:r>
            <a:r>
              <a:rPr lang="zh-TW" altLang="en-US" sz="1600" dirty="0"/>
              <a:t>測試 過程中未進行正則化。</a:t>
            </a:r>
          </a:p>
          <a:p>
            <a:r>
              <a:rPr lang="zh-TW" altLang="en-US" sz="1600" dirty="0"/>
              <a:t>在訓練深度神經網路時，我們經常應用正則化來説明我們的模型：</a:t>
            </a:r>
          </a:p>
          <a:p>
            <a:pPr marL="285750" indent="-285750">
              <a:buFont typeface="Arial" panose="020B0604020202020204" pitchFamily="34" charset="0"/>
              <a:buChar char="•"/>
            </a:pPr>
            <a:r>
              <a:rPr lang="zh-TW" altLang="en-US" sz="1600" dirty="0"/>
              <a:t>獲得更高的驗證</a:t>
            </a:r>
            <a:r>
              <a:rPr lang="en-US" altLang="zh-TW" sz="1600" dirty="0"/>
              <a:t>/</a:t>
            </a:r>
            <a:r>
              <a:rPr lang="zh-TW" altLang="en-US" sz="1600" dirty="0"/>
              <a:t>測試精度</a:t>
            </a:r>
          </a:p>
          <a:p>
            <a:pPr marL="285750" indent="-285750">
              <a:buFont typeface="Arial" panose="020B0604020202020204" pitchFamily="34" charset="0"/>
              <a:buChar char="•"/>
            </a:pPr>
            <a:r>
              <a:rPr lang="zh-TW" altLang="en-US" sz="1600" dirty="0"/>
              <a:t>理想情況下，為了更好地泛化驗證和測試集之外的資料</a:t>
            </a:r>
            <a:endParaRPr lang="en-US" altLang="zh-TW" sz="1600" dirty="0"/>
          </a:p>
          <a:p>
            <a:pPr marL="285750" indent="-285750">
              <a:buFont typeface="Arial" panose="020B0604020202020204" pitchFamily="34" charset="0"/>
              <a:buChar char="•"/>
            </a:pPr>
            <a:endParaRPr lang="zh-TW" altLang="en-US" sz="1600" dirty="0"/>
          </a:p>
          <a:p>
            <a:r>
              <a:rPr lang="zh-TW" altLang="en-US" sz="1600" dirty="0"/>
              <a:t>正則化方法通常會犧牲訓練準確性來提高驗證</a:t>
            </a:r>
            <a:r>
              <a:rPr lang="en-US" altLang="zh-TW" sz="1600" dirty="0"/>
              <a:t>/</a:t>
            </a:r>
            <a:r>
              <a:rPr lang="zh-TW" altLang="en-US" sz="1600" dirty="0"/>
              <a:t>測試準確性</a:t>
            </a:r>
            <a:r>
              <a:rPr lang="en-US" altLang="zh-TW" sz="1600" dirty="0"/>
              <a:t>——</a:t>
            </a:r>
            <a:r>
              <a:rPr lang="zh-TW" altLang="en-US" sz="1600" dirty="0"/>
              <a:t>在某些情況下，可能導致您的驗證</a:t>
            </a:r>
            <a:r>
              <a:rPr lang="en-US" altLang="zh-TW" sz="1600" dirty="0"/>
              <a:t>loss</a:t>
            </a:r>
            <a:r>
              <a:rPr lang="zh-TW" altLang="en-US" sz="1600" dirty="0"/>
              <a:t>低於訓練</a:t>
            </a:r>
            <a:r>
              <a:rPr lang="en-US" altLang="zh-TW" sz="1600" dirty="0"/>
              <a:t>loss</a:t>
            </a:r>
            <a:r>
              <a:rPr lang="zh-TW" altLang="en-US" sz="1600" dirty="0"/>
              <a:t>。</a:t>
            </a:r>
            <a:endParaRPr lang="en-US" altLang="zh-TW" sz="1600" dirty="0"/>
          </a:p>
          <a:p>
            <a:endParaRPr lang="zh-TW" altLang="en-US" sz="1600" dirty="0"/>
          </a:p>
          <a:p>
            <a:r>
              <a:rPr lang="zh-TW" altLang="en-US" sz="1600" dirty="0"/>
              <a:t>其次，在驗證</a:t>
            </a:r>
            <a:r>
              <a:rPr lang="en-US" altLang="zh-TW" sz="1600" dirty="0"/>
              <a:t>/</a:t>
            </a:r>
            <a:r>
              <a:rPr lang="zh-TW" altLang="en-US" sz="1600" dirty="0"/>
              <a:t>測試時不應用諸如</a:t>
            </a:r>
            <a:r>
              <a:rPr lang="en-US" altLang="zh-TW" sz="1600" dirty="0"/>
              <a:t>dropout</a:t>
            </a:r>
            <a:r>
              <a:rPr lang="zh-TW" altLang="en-US" sz="1600" dirty="0"/>
              <a:t>之類的正則化方法。</a:t>
            </a:r>
            <a:endParaRPr lang="en-US" altLang="zh-TW" sz="1600" dirty="0"/>
          </a:p>
          <a:p>
            <a:r>
              <a:rPr lang="en-US" altLang="zh-TW" sz="1600" dirty="0">
                <a:solidFill>
                  <a:srgbClr val="0070C0"/>
                </a:solidFill>
              </a:rPr>
              <a:t>(</a:t>
            </a:r>
            <a:r>
              <a:rPr lang="zh-TW" altLang="en-US" sz="1600" dirty="0">
                <a:solidFill>
                  <a:srgbClr val="0070C0"/>
                </a:solidFill>
              </a:rPr>
              <a:t>選手訓練時加沙袋綁腿負重</a:t>
            </a:r>
            <a:r>
              <a:rPr lang="en-US" altLang="zh-TW" sz="1600" dirty="0">
                <a:solidFill>
                  <a:srgbClr val="0070C0"/>
                </a:solidFill>
              </a:rPr>
              <a:t>, </a:t>
            </a:r>
            <a:r>
              <a:rPr lang="zh-TW" altLang="en-US" sz="1600" dirty="0">
                <a:solidFill>
                  <a:srgbClr val="0070C0"/>
                </a:solidFill>
              </a:rPr>
              <a:t>但驗證及測試比賽當然把挷腿掉測真正實力</a:t>
            </a:r>
            <a:r>
              <a:rPr lang="en-US" altLang="zh-TW" sz="1600" dirty="0">
                <a:solidFill>
                  <a:srgbClr val="0070C0"/>
                </a:solidFill>
              </a:rPr>
              <a:t>)</a:t>
            </a:r>
          </a:p>
          <a:p>
            <a:endParaRPr lang="zh-TW" altLang="en-US" sz="1600" dirty="0"/>
          </a:p>
        </p:txBody>
      </p:sp>
    </p:spTree>
    <p:extLst>
      <p:ext uri="{BB962C8B-B14F-4D97-AF65-F5344CB8AC3E}">
        <p14:creationId xmlns:p14="http://schemas.microsoft.com/office/powerpoint/2010/main" val="9284623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lvl="0"/>
            <a:r>
              <a:rPr lang="en-US" altLang="zh-TW" sz="2000" b="0" dirty="0">
                <a:effectLst/>
              </a:rPr>
              <a:t>2. </a:t>
            </a: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p:txBody>
      </p:sp>
      <p:pic>
        <p:nvPicPr>
          <p:cNvPr id="4" name="圖片 3"/>
          <p:cNvPicPr>
            <a:picLocks noChangeAspect="1"/>
          </p:cNvPicPr>
          <p:nvPr/>
        </p:nvPicPr>
        <p:blipFill>
          <a:blip r:embed="rId2"/>
          <a:stretch>
            <a:fillRect/>
          </a:stretch>
        </p:blipFill>
        <p:spPr>
          <a:xfrm>
            <a:off x="4932040" y="2636912"/>
            <a:ext cx="4015347" cy="2705477"/>
          </a:xfrm>
          <a:prstGeom prst="rect">
            <a:avLst/>
          </a:prstGeom>
        </p:spPr>
      </p:pic>
      <p:pic>
        <p:nvPicPr>
          <p:cNvPr id="5" name="圖片 4"/>
          <p:cNvPicPr>
            <a:picLocks noChangeAspect="1"/>
          </p:cNvPicPr>
          <p:nvPr/>
        </p:nvPicPr>
        <p:blipFill>
          <a:blip r:embed="rId3"/>
          <a:stretch>
            <a:fillRect/>
          </a:stretch>
        </p:blipFill>
        <p:spPr>
          <a:xfrm>
            <a:off x="440574" y="2636911"/>
            <a:ext cx="4053402" cy="2705477"/>
          </a:xfrm>
          <a:prstGeom prst="rect">
            <a:avLst/>
          </a:prstGeom>
        </p:spPr>
      </p:pic>
    </p:spTree>
    <p:extLst>
      <p:ext uri="{BB962C8B-B14F-4D97-AF65-F5344CB8AC3E}">
        <p14:creationId xmlns:p14="http://schemas.microsoft.com/office/powerpoint/2010/main" val="242416876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a:xfrm>
            <a:off x="209500" y="1180106"/>
            <a:ext cx="8264525" cy="5040312"/>
          </a:xfrm>
        </p:spPr>
        <p:txBody>
          <a:bodyPr/>
          <a:lstStyle/>
          <a:p>
            <a:pPr lvl="0"/>
            <a:r>
              <a:rPr lang="en-US" altLang="zh-TW" sz="2000" b="0" dirty="0">
                <a:effectLst/>
              </a:rPr>
              <a:t>3. </a:t>
            </a:r>
            <a:r>
              <a:rPr lang="zh-TW" altLang="zh-TW" sz="2000" b="0" dirty="0">
                <a:effectLst/>
              </a:rPr>
              <a:t>您的驗證集可能比訓練集更容易，或者</a:t>
            </a:r>
            <a:r>
              <a:rPr lang="zh-TW" altLang="en-US" sz="2000" b="0" dirty="0">
                <a:effectLst/>
              </a:rPr>
              <a:t>程式</a:t>
            </a:r>
            <a:r>
              <a:rPr lang="zh-TW" altLang="zh-TW" sz="2000" b="0" dirty="0">
                <a:effectLst/>
              </a:rPr>
              <a:t>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endParaRPr lang="zh-TW" altLang="en-US" dirty="0"/>
          </a:p>
        </p:txBody>
      </p:sp>
      <p:sp>
        <p:nvSpPr>
          <p:cNvPr id="4" name="矩形 3"/>
          <p:cNvSpPr/>
          <p:nvPr/>
        </p:nvSpPr>
        <p:spPr>
          <a:xfrm>
            <a:off x="323528" y="2492896"/>
            <a:ext cx="8460432" cy="1754326"/>
          </a:xfrm>
          <a:prstGeom prst="rect">
            <a:avLst/>
          </a:prstGeom>
        </p:spPr>
        <p:txBody>
          <a:bodyPr wrap="square">
            <a:spAutoFit/>
          </a:bodyPr>
          <a:lstStyle/>
          <a:p>
            <a:r>
              <a:rPr lang="zh-TW" altLang="en-US" sz="1800" dirty="0">
                <a:solidFill>
                  <a:srgbClr val="0070C0"/>
                </a:solidFill>
                <a:latin typeface="+mn-ea"/>
                <a:ea typeface="+mn-ea"/>
              </a:rPr>
              <a:t>常見原因是由於資料本身分佈的問題。</a:t>
            </a:r>
          </a:p>
          <a:p>
            <a:r>
              <a:rPr lang="zh-TW" altLang="en-US" sz="1800" dirty="0">
                <a:solidFill>
                  <a:srgbClr val="0070C0"/>
                </a:solidFill>
                <a:latin typeface="+mn-ea"/>
                <a:ea typeface="+mn-ea"/>
              </a:rPr>
              <a:t>考慮如何獲取驗證集：</a:t>
            </a:r>
          </a:p>
          <a:p>
            <a:r>
              <a:rPr lang="en-US" altLang="zh-TW" sz="1800" dirty="0">
                <a:solidFill>
                  <a:srgbClr val="0070C0"/>
                </a:solidFill>
                <a:latin typeface="+mn-ea"/>
                <a:ea typeface="+mn-ea"/>
              </a:rPr>
              <a:t>•</a:t>
            </a:r>
            <a:r>
              <a:rPr lang="zh-TW" altLang="en-US" sz="1800" dirty="0">
                <a:solidFill>
                  <a:srgbClr val="0070C0"/>
                </a:solidFill>
                <a:latin typeface="+mn-ea"/>
                <a:ea typeface="+mn-ea"/>
              </a:rPr>
              <a:t>您可以保證驗證集是從與訓練集相同的分佈中採樣的嗎？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您確定驗證示例與您的訓練圖像一樣具有挑戰性嗎？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您是否可以確保沒有“資料洩漏”（即訓練樣本與驗證</a:t>
            </a:r>
            <a:r>
              <a:rPr lang="en-US" altLang="zh-TW" sz="1800" dirty="0">
                <a:solidFill>
                  <a:srgbClr val="0070C0"/>
                </a:solidFill>
                <a:latin typeface="+mn-ea"/>
                <a:ea typeface="+mn-ea"/>
              </a:rPr>
              <a:t>/</a:t>
            </a:r>
            <a:r>
              <a:rPr lang="zh-TW" altLang="en-US" sz="1800" dirty="0">
                <a:solidFill>
                  <a:srgbClr val="0070C0"/>
                </a:solidFill>
                <a:latin typeface="+mn-ea"/>
                <a:ea typeface="+mn-ea"/>
              </a:rPr>
              <a:t>測試樣本意外混入</a:t>
            </a:r>
            <a:r>
              <a:rPr lang="en-US" altLang="zh-TW" sz="1800" dirty="0">
                <a:solidFill>
                  <a:srgbClr val="0070C0"/>
                </a:solidFill>
                <a:latin typeface="+mn-ea"/>
                <a:ea typeface="+mn-ea"/>
              </a:rPr>
              <a:t>.</a:t>
            </a:r>
            <a:r>
              <a:rPr lang="zh-TW" altLang="en-US" sz="1800" dirty="0">
                <a:solidFill>
                  <a:srgbClr val="0070C0"/>
                </a:solidFill>
                <a:latin typeface="+mn-ea"/>
                <a:ea typeface="+mn-ea"/>
              </a:rPr>
              <a:t>）？</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您是否確信自己的程式碼正確創建了訓練集，驗證集和測試集？</a:t>
            </a:r>
          </a:p>
        </p:txBody>
      </p:sp>
    </p:spTree>
    <p:extLst>
      <p:ext uri="{BB962C8B-B14F-4D97-AF65-F5344CB8AC3E}">
        <p14:creationId xmlns:p14="http://schemas.microsoft.com/office/powerpoint/2010/main" val="29976798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5"/>
            <a:ext cx="8264525" cy="1107472"/>
          </a:xfrm>
        </p:spPr>
        <p:txBody>
          <a:bodyPr/>
          <a:lstStyle/>
          <a:p>
            <a:r>
              <a:rPr lang="en-US" altLang="zh-TW" sz="2800" b="0" dirty="0"/>
              <a:t>The Multilayer Perceptron and Backpropagation (BP)</a:t>
            </a:r>
            <a:br>
              <a:rPr lang="en-US" altLang="zh-TW" sz="2800" b="0" dirty="0"/>
            </a:br>
            <a:r>
              <a:rPr lang="zh-TW" altLang="en-US" sz="2800" b="0" dirty="0"/>
              <a:t>反向傳播演算法</a:t>
            </a:r>
            <a:endParaRPr lang="zh-TW" altLang="en-US" sz="2800" dirty="0"/>
          </a:p>
        </p:txBody>
      </p:sp>
      <p:sp>
        <p:nvSpPr>
          <p:cNvPr id="3" name="內容版面配置區 2"/>
          <p:cNvSpPr>
            <a:spLocks noGrp="1"/>
          </p:cNvSpPr>
          <p:nvPr>
            <p:ph idx="1"/>
          </p:nvPr>
        </p:nvSpPr>
        <p:spPr/>
        <p:txBody>
          <a:bodyPr/>
          <a:lstStyle/>
          <a:p>
            <a:r>
              <a:rPr lang="en-US" altLang="zh-TW" sz="2000" dirty="0"/>
              <a:t>Page. </a:t>
            </a:r>
            <a:r>
              <a:rPr lang="en-US" altLang="zh-TW" sz="2000"/>
              <a:t>298</a:t>
            </a:r>
            <a:endParaRPr lang="zh-TW" altLang="en-US" sz="2000" dirty="0"/>
          </a:p>
        </p:txBody>
      </p:sp>
      <p:pic>
        <p:nvPicPr>
          <p:cNvPr id="4" name="圖片 3"/>
          <p:cNvPicPr>
            <a:picLocks noChangeAspect="1"/>
          </p:cNvPicPr>
          <p:nvPr/>
        </p:nvPicPr>
        <p:blipFill>
          <a:blip r:embed="rId2"/>
          <a:stretch>
            <a:fillRect/>
          </a:stretch>
        </p:blipFill>
        <p:spPr>
          <a:xfrm>
            <a:off x="179388" y="1628800"/>
            <a:ext cx="8518753" cy="4721980"/>
          </a:xfrm>
          <a:prstGeom prst="rect">
            <a:avLst/>
          </a:prstGeom>
        </p:spPr>
      </p:pic>
    </p:spTree>
    <p:extLst>
      <p:ext uri="{BB962C8B-B14F-4D97-AF65-F5344CB8AC3E}">
        <p14:creationId xmlns:p14="http://schemas.microsoft.com/office/powerpoint/2010/main" val="352119159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您的驗證集可能比訓練集更容易，或者代碼中的資料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您的模型可能</a:t>
            </a:r>
            <a:r>
              <a:rPr lang="en-US" altLang="zh-TW" sz="2000" b="0" dirty="0">
                <a:effectLst/>
              </a:rPr>
              <a:t>over-regularizing </a:t>
            </a:r>
            <a:r>
              <a:rPr lang="zh-TW" altLang="zh-TW" sz="2000" b="0" dirty="0">
                <a:effectLst/>
              </a:rPr>
              <a:t>。嘗試減少正則化約束，包括增加模型容量（即通過更多參數使其更深），減少</a:t>
            </a:r>
            <a:r>
              <a:rPr lang="en-US" altLang="zh-TW" sz="2000" b="0" dirty="0">
                <a:effectLst/>
              </a:rPr>
              <a:t>dropout</a:t>
            </a:r>
            <a:r>
              <a:rPr lang="zh-TW" altLang="zh-TW" sz="2000" b="0" dirty="0">
                <a:effectLst/>
              </a:rPr>
              <a:t>，降低</a:t>
            </a:r>
            <a:r>
              <a:rPr lang="en-US" altLang="zh-TW" sz="2000" b="0" dirty="0">
                <a:effectLst/>
              </a:rPr>
              <a:t>L2</a:t>
            </a:r>
            <a:r>
              <a:rPr lang="zh-TW" altLang="zh-TW" sz="2000" b="0" dirty="0">
                <a:effectLst/>
              </a:rPr>
              <a:t>權重衰減強度等。</a:t>
            </a:r>
          </a:p>
          <a:p>
            <a:endParaRPr lang="zh-TW" altLang="en-US" dirty="0"/>
          </a:p>
        </p:txBody>
      </p:sp>
    </p:spTree>
    <p:extLst>
      <p:ext uri="{BB962C8B-B14F-4D97-AF65-F5344CB8AC3E}">
        <p14:creationId xmlns:p14="http://schemas.microsoft.com/office/powerpoint/2010/main" val="407947208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為什麼驗證集曲線會上下波動？</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68760"/>
            <a:ext cx="4499992" cy="3259015"/>
          </a:xfr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88" y="1275186"/>
            <a:ext cx="4381156" cy="3252589"/>
          </a:xfrm>
          <a:prstGeom prst="rect">
            <a:avLst/>
          </a:prstGeom>
        </p:spPr>
      </p:pic>
      <p:sp>
        <p:nvSpPr>
          <p:cNvPr id="7" name="矩形 6"/>
          <p:cNvSpPr/>
          <p:nvPr/>
        </p:nvSpPr>
        <p:spPr>
          <a:xfrm>
            <a:off x="251520" y="4644438"/>
            <a:ext cx="8712968" cy="1808897"/>
          </a:xfrm>
          <a:prstGeom prst="rect">
            <a:avLst/>
          </a:prstGeom>
        </p:spPr>
        <p:txBody>
          <a:bodyPr wrap="square">
            <a:spAutoFit/>
          </a:bodyPr>
          <a:lstStyle/>
          <a:p>
            <a:pPr marL="171450" indent="-171450">
              <a:buFont typeface="Arial" panose="020B0604020202020204" pitchFamily="34" charset="0"/>
              <a:buChar char="•"/>
            </a:pPr>
            <a:r>
              <a:rPr lang="zh-TW" altLang="en-US" sz="1200" dirty="0"/>
              <a:t>訓練任何模型時都會出現 尖峰波</a:t>
            </a:r>
            <a:r>
              <a:rPr lang="en-US" altLang="zh-TW" sz="1200" dirty="0"/>
              <a:t>——</a:t>
            </a:r>
            <a:r>
              <a:rPr lang="zh-TW" altLang="en-US" sz="1200" dirty="0"/>
              <a:t>尤其是在批量較小的情況下。要理解為什麼會這樣，假設 </a:t>
            </a:r>
            <a:r>
              <a:rPr lang="en-US" altLang="zh-TW" sz="1200" dirty="0" err="1"/>
              <a:t>batch_size</a:t>
            </a:r>
            <a:r>
              <a:rPr lang="en-US" altLang="zh-TW" sz="1200" dirty="0"/>
              <a:t> </a:t>
            </a:r>
            <a:r>
              <a:rPr lang="zh-TW" altLang="en-US" sz="1200" dirty="0"/>
              <a:t>為 </a:t>
            </a:r>
            <a:r>
              <a:rPr lang="en-US" altLang="zh-TW" sz="1200" dirty="0"/>
              <a:t>1</a:t>
            </a:r>
            <a:r>
              <a:rPr lang="zh-TW" altLang="en-US" sz="1200" dirty="0"/>
              <a:t>，在整個 </a:t>
            </a:r>
            <a:r>
              <a:rPr lang="en-US" altLang="zh-TW" sz="1200" dirty="0"/>
              <a:t>epoch </a:t>
            </a:r>
            <a:r>
              <a:rPr lang="zh-TW" altLang="en-US" sz="1200" dirty="0"/>
              <a:t>中，我們使用來自每個數據點的方向來找到最小值，並賦予每個數據點相同的權重。因此，我們尋找最小值的數據點的順序將對我們得到的最小值產生巨大影響。</a:t>
            </a:r>
            <a:endParaRPr lang="en-US" altLang="zh-TW" sz="1200" dirty="0"/>
          </a:p>
          <a:p>
            <a:pPr marL="171450" indent="-171450">
              <a:buFont typeface="Arial" panose="020B0604020202020204" pitchFamily="34" charset="0"/>
              <a:buChar char="•"/>
            </a:pPr>
            <a:r>
              <a:rPr lang="zh-TW" altLang="en-US" sz="1200" dirty="0"/>
              <a:t>很多時候，使用較小的</a:t>
            </a:r>
            <a:r>
              <a:rPr lang="en-US" altLang="zh-TW" sz="1200" dirty="0" err="1"/>
              <a:t>batch_sizes</a:t>
            </a:r>
            <a:r>
              <a:rPr lang="zh-TW" altLang="en-US" sz="1200" dirty="0"/>
              <a:t>，我們可能會陷入局部最小值（這會給我們帶來巨大的損失），這是您在某些時期損失良好而在其他時期損失慘重的可能原因之一。</a:t>
            </a:r>
            <a:endParaRPr lang="en-US" altLang="zh-TW" sz="1200" dirty="0"/>
          </a:p>
          <a:p>
            <a:pPr marL="171450" indent="-171450">
              <a:buFont typeface="Arial" panose="020B0604020202020204" pitchFamily="34" charset="0"/>
              <a:buChar char="•"/>
            </a:pPr>
            <a:r>
              <a:rPr lang="zh-TW" altLang="en-US" sz="1200" dirty="0"/>
              <a:t>要觀察模型是否真的在學習，您應該查看平滑的損失圖。如果損失（或您的指標）隨著時間的推移而改善，那麼這意味著您的模型肯定在學習。</a:t>
            </a:r>
            <a:endParaRPr lang="en-US" altLang="zh-TW" sz="1200" dirty="0"/>
          </a:p>
          <a:p>
            <a:pPr marL="171450" indent="-171450">
              <a:buFont typeface="Arial" panose="020B0604020202020204" pitchFamily="34" charset="0"/>
              <a:buChar char="•"/>
            </a:pPr>
            <a:r>
              <a:rPr lang="zh-TW" altLang="en-US" sz="1200" dirty="0"/>
              <a:t>上圖可觀察到損失隨著</a:t>
            </a:r>
            <a:r>
              <a:rPr lang="en-US" altLang="zh-TW" sz="1200" dirty="0"/>
              <a:t> epochs</a:t>
            </a:r>
            <a:r>
              <a:rPr lang="zh-TW" altLang="en-US" sz="1200" dirty="0"/>
              <a:t>似乎正在減少。這意味著您的模型正在學習。</a:t>
            </a:r>
            <a:endParaRPr lang="en-US" altLang="zh-TW" sz="1200" dirty="0"/>
          </a:p>
          <a:p>
            <a:pPr marL="171450" indent="-171450">
              <a:buFont typeface="Arial" panose="020B0604020202020204" pitchFamily="34" charset="0"/>
              <a:buChar char="•"/>
            </a:pPr>
            <a:r>
              <a:rPr lang="zh-TW" altLang="en-US" sz="1200" dirty="0"/>
              <a:t>如果您想平滑曲線或消除尖峰，您應該嘗試的一種方法是使用更大的 </a:t>
            </a:r>
            <a:r>
              <a:rPr lang="en-US" altLang="zh-TW" sz="1200" dirty="0" err="1"/>
              <a:t>batch_size</a:t>
            </a:r>
            <a:r>
              <a:rPr lang="en-US" altLang="zh-TW" sz="1200" dirty="0"/>
              <a:t> </a:t>
            </a:r>
            <a:r>
              <a:rPr lang="zh-TW" altLang="en-US" sz="1200" dirty="0"/>
              <a:t>訓練您的模型，前提是有足夠記憶體。</a:t>
            </a:r>
          </a:p>
        </p:txBody>
      </p:sp>
    </p:spTree>
    <p:extLst>
      <p:ext uri="{BB962C8B-B14F-4D97-AF65-F5344CB8AC3E}">
        <p14:creationId xmlns:p14="http://schemas.microsoft.com/office/powerpoint/2010/main" val="37511103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如何減少上下波動？</a:t>
            </a:r>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b="0" dirty="0">
                <a:effectLst/>
              </a:rPr>
              <a:t>對於波動，嘗試改組數據集，並訓練模型。 </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如果波動較大，請嘗試調整學習率、動量、批量大小</a:t>
            </a:r>
            <a:r>
              <a:rPr lang="en-US" altLang="zh-TW" b="0" dirty="0">
                <a:effectLst/>
              </a:rPr>
              <a:t>(</a:t>
            </a:r>
            <a:r>
              <a:rPr lang="en-US" altLang="zh-TW" b="0" dirty="0" err="1">
                <a:effectLst/>
              </a:rPr>
              <a:t>batch_size</a:t>
            </a:r>
            <a:r>
              <a:rPr lang="en-US" altLang="zh-TW" b="0" dirty="0">
                <a:effectLst/>
              </a:rPr>
              <a:t>)</a:t>
            </a:r>
            <a:r>
              <a:rPr lang="zh-TW" altLang="en-US" b="0" dirty="0">
                <a:effectLst/>
              </a:rPr>
              <a:t>等超參數</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超參數調整從小規模開始  </a:t>
            </a:r>
            <a:endParaRPr lang="en-US" altLang="zh-TW" b="0" dirty="0">
              <a:effectLst/>
            </a:endParaRPr>
          </a:p>
          <a:p>
            <a:endParaRPr lang="zh-TW" altLang="en-US" dirty="0"/>
          </a:p>
        </p:txBody>
      </p:sp>
    </p:spTree>
    <p:extLst>
      <p:ext uri="{BB962C8B-B14F-4D97-AF65-F5344CB8AC3E}">
        <p14:creationId xmlns:p14="http://schemas.microsoft.com/office/powerpoint/2010/main" val="332742105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847526"/>
            <a:ext cx="4447024" cy="3301490"/>
          </a:xfrm>
        </p:spPr>
      </p:pic>
      <p:sp>
        <p:nvSpPr>
          <p:cNvPr id="5" name="矩形 4"/>
          <p:cNvSpPr/>
          <p:nvPr/>
        </p:nvSpPr>
        <p:spPr>
          <a:xfrm>
            <a:off x="357546" y="4222876"/>
            <a:ext cx="8352928" cy="1815882"/>
          </a:xfrm>
          <a:prstGeom prst="rect">
            <a:avLst/>
          </a:prstGeom>
        </p:spPr>
        <p:txBody>
          <a:bodyPr wrap="square">
            <a:spAutoFit/>
          </a:bodyPr>
          <a:lstStyle/>
          <a:p>
            <a:r>
              <a:rPr lang="en-US" altLang="zh-TW" sz="1600" dirty="0">
                <a:latin typeface="+mn-ea"/>
                <a:ea typeface="+mn-ea"/>
              </a:rPr>
              <a:t># </a:t>
            </a:r>
            <a:r>
              <a:rPr lang="en-US" altLang="zh-TW" sz="1600" dirty="0" err="1">
                <a:latin typeface="+mn-ea"/>
                <a:ea typeface="+mn-ea"/>
              </a:rPr>
              <a:t>keras</a:t>
            </a:r>
            <a:r>
              <a:rPr lang="en-US" altLang="zh-TW" sz="1600" dirty="0">
                <a:latin typeface="+mn-ea"/>
                <a:ea typeface="+mn-ea"/>
              </a:rPr>
              <a:t> </a:t>
            </a:r>
            <a:r>
              <a:rPr lang="zh-TW" altLang="en-US" sz="1600" dirty="0">
                <a:latin typeface="+mn-ea"/>
                <a:ea typeface="+mn-ea"/>
              </a:rPr>
              <a:t>在</a:t>
            </a:r>
            <a:r>
              <a:rPr lang="en-US" altLang="zh-TW" sz="1600" dirty="0" err="1">
                <a:latin typeface="+mn-ea"/>
                <a:ea typeface="+mn-ea"/>
              </a:rPr>
              <a:t>model.fit</a:t>
            </a:r>
            <a:r>
              <a:rPr lang="en-US" altLang="zh-TW" sz="1600" dirty="0">
                <a:latin typeface="+mn-ea"/>
                <a:ea typeface="+mn-ea"/>
              </a:rPr>
              <a:t>() </a:t>
            </a:r>
            <a:r>
              <a:rPr lang="zh-TW" altLang="en-US" sz="1600" dirty="0">
                <a:latin typeface="+mn-ea"/>
                <a:ea typeface="+mn-ea"/>
              </a:rPr>
              <a:t>中使用相同的</a:t>
            </a:r>
            <a:r>
              <a:rPr lang="en-US" altLang="zh-TW" sz="1600" dirty="0" err="1">
                <a:latin typeface="+mn-ea"/>
                <a:ea typeface="+mn-ea"/>
              </a:rPr>
              <a:t>batch_size</a:t>
            </a:r>
            <a:r>
              <a:rPr lang="en-US" altLang="zh-TW" sz="1600" dirty="0">
                <a:latin typeface="+mn-ea"/>
                <a:ea typeface="+mn-ea"/>
              </a:rPr>
              <a:t> </a:t>
            </a:r>
            <a:r>
              <a:rPr lang="zh-TW" altLang="en-US" sz="1600" dirty="0">
                <a:latin typeface="+mn-ea"/>
                <a:ea typeface="+mn-ea"/>
              </a:rPr>
              <a:t>參數進行訓練和驗證。</a:t>
            </a:r>
          </a:p>
          <a:p>
            <a:endParaRPr lang="en-US" altLang="zh-TW" sz="1600" dirty="0">
              <a:latin typeface="+mn-ea"/>
              <a:ea typeface="+mn-ea"/>
            </a:endParaRPr>
          </a:p>
          <a:p>
            <a:endParaRPr lang="en-US" altLang="zh-TW" sz="1600" dirty="0">
              <a:latin typeface="+mn-ea"/>
              <a:ea typeface="+mn-ea"/>
            </a:endParaRPr>
          </a:p>
          <a:p>
            <a:endParaRPr lang="en-US" altLang="zh-TW" sz="1600" dirty="0">
              <a:latin typeface="+mn-ea"/>
              <a:ea typeface="+mn-ea"/>
            </a:endParaRPr>
          </a:p>
          <a:p>
            <a:endParaRPr lang="zh-TW" altLang="en-US" sz="1600" dirty="0">
              <a:latin typeface="+mn-ea"/>
              <a:ea typeface="+mn-ea"/>
            </a:endParaRPr>
          </a:p>
          <a:p>
            <a:r>
              <a:rPr lang="en-US" altLang="zh-TW" sz="1600" dirty="0">
                <a:latin typeface="+mn-ea"/>
                <a:ea typeface="+mn-ea"/>
              </a:rPr>
              <a:t># </a:t>
            </a:r>
            <a:r>
              <a:rPr lang="zh-TW" altLang="en-US" sz="1600" dirty="0">
                <a:latin typeface="+mn-ea"/>
                <a:ea typeface="+mn-ea"/>
              </a:rPr>
              <a:t>如果您打算對整個驗證數據進行評估，您可以編寫一個回調函數</a:t>
            </a:r>
            <a:r>
              <a:rPr lang="en-US" altLang="zh-TW" sz="1600" dirty="0">
                <a:latin typeface="+mn-ea"/>
                <a:ea typeface="+mn-ea"/>
              </a:rPr>
              <a:t>(callback)</a:t>
            </a:r>
            <a:r>
              <a:rPr lang="zh-TW" altLang="en-US" sz="1600" dirty="0">
                <a:latin typeface="+mn-ea"/>
                <a:ea typeface="+mn-ea"/>
              </a:rPr>
              <a:t>並在每個 </a:t>
            </a:r>
            <a:r>
              <a:rPr lang="en-US" altLang="zh-TW" sz="1600" dirty="0">
                <a:latin typeface="+mn-ea"/>
                <a:ea typeface="+mn-ea"/>
              </a:rPr>
              <a:t>epoch </a:t>
            </a:r>
            <a:r>
              <a:rPr lang="zh-TW" altLang="en-US" sz="1600" dirty="0">
                <a:latin typeface="+mn-ea"/>
                <a:ea typeface="+mn-ea"/>
              </a:rPr>
              <a:t>之後對整個驗證數據運行 </a:t>
            </a:r>
            <a:r>
              <a:rPr lang="en-US" altLang="zh-TW" sz="1600" dirty="0" err="1">
                <a:latin typeface="+mn-ea"/>
                <a:ea typeface="+mn-ea"/>
              </a:rPr>
              <a:t>model.evaluate</a:t>
            </a:r>
            <a:r>
              <a:rPr lang="en-US" altLang="zh-TW" sz="1600" dirty="0">
                <a:latin typeface="+mn-ea"/>
                <a:ea typeface="+mn-ea"/>
              </a:rPr>
              <a:t>()</a:t>
            </a:r>
            <a:r>
              <a:rPr lang="zh-TW" altLang="en-US" sz="1600" dirty="0">
                <a:latin typeface="+mn-ea"/>
                <a:ea typeface="+mn-ea"/>
              </a:rPr>
              <a:t>。</a:t>
            </a:r>
          </a:p>
        </p:txBody>
      </p:sp>
      <p:pic>
        <p:nvPicPr>
          <p:cNvPr id="6" name="圖片 5"/>
          <p:cNvPicPr>
            <a:picLocks noChangeAspect="1"/>
          </p:cNvPicPr>
          <p:nvPr/>
        </p:nvPicPr>
        <p:blipFill>
          <a:blip r:embed="rId3"/>
          <a:stretch>
            <a:fillRect/>
          </a:stretch>
        </p:blipFill>
        <p:spPr>
          <a:xfrm>
            <a:off x="569608" y="4581128"/>
            <a:ext cx="7628348" cy="830765"/>
          </a:xfrm>
          <a:prstGeom prst="rect">
            <a:avLst/>
          </a:prstGeom>
        </p:spPr>
      </p:pic>
      <p:sp>
        <p:nvSpPr>
          <p:cNvPr id="9" name="標題 1"/>
          <p:cNvSpPr>
            <a:spLocks noGrp="1"/>
          </p:cNvSpPr>
          <p:nvPr>
            <p:ph type="title"/>
          </p:nvPr>
        </p:nvSpPr>
        <p:spPr>
          <a:xfrm>
            <a:off x="177526" y="126831"/>
            <a:ext cx="8712968" cy="720725"/>
          </a:xfrm>
        </p:spPr>
        <p:txBody>
          <a:bodyPr/>
          <a:lstStyle/>
          <a:p>
            <a:r>
              <a:rPr lang="zh-TW" altLang="en-US" dirty="0"/>
              <a:t>為什麼驗證集</a:t>
            </a:r>
            <a:r>
              <a:rPr lang="en-US" altLang="zh-TW" dirty="0"/>
              <a:t>loss</a:t>
            </a:r>
            <a:r>
              <a:rPr lang="zh-TW" altLang="en-US" dirty="0"/>
              <a:t>會比訓練集</a:t>
            </a:r>
            <a:r>
              <a:rPr lang="en-US" altLang="zh-TW" dirty="0"/>
              <a:t>loss</a:t>
            </a:r>
            <a:r>
              <a:rPr lang="zh-TW" altLang="en-US" dirty="0"/>
              <a:t>更加波動？</a:t>
            </a:r>
          </a:p>
        </p:txBody>
      </p:sp>
    </p:spTree>
    <p:extLst>
      <p:ext uri="{BB962C8B-B14F-4D97-AF65-F5344CB8AC3E}">
        <p14:creationId xmlns:p14="http://schemas.microsoft.com/office/powerpoint/2010/main" val="1328498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Uncertainty  </a:t>
            </a:r>
            <a:endParaRPr lang="zh-TW" altLang="en-US" dirty="0"/>
          </a:p>
        </p:txBody>
      </p:sp>
      <p:sp>
        <p:nvSpPr>
          <p:cNvPr id="3" name="內容版面配置區 2"/>
          <p:cNvSpPr>
            <a:spLocks noGrp="1"/>
          </p:cNvSpPr>
          <p:nvPr>
            <p:ph idx="1"/>
          </p:nvPr>
        </p:nvSpPr>
        <p:spPr>
          <a:xfrm>
            <a:off x="179388" y="1153791"/>
            <a:ext cx="8713092" cy="5040312"/>
          </a:xfrm>
        </p:spPr>
        <p:txBody>
          <a:bodyPr/>
          <a:lstStyle/>
          <a:p>
            <a:r>
              <a:rPr lang="zh-TW" altLang="en-US" dirty="0"/>
              <a:t>不確定性有兩種類型：</a:t>
            </a:r>
          </a:p>
          <a:p>
            <a:pPr marL="342900" indent="-342900">
              <a:buFont typeface="Arial" panose="020B0604020202020204" pitchFamily="34" charset="0"/>
              <a:buChar char="•"/>
            </a:pPr>
            <a:r>
              <a:rPr lang="zh-TW" altLang="en-US" sz="2000" b="0" dirty="0">
                <a:effectLst/>
              </a:rPr>
              <a:t>任意不確定性</a:t>
            </a:r>
            <a:r>
              <a:rPr lang="en-US" altLang="zh-TW" sz="2000" b="0" dirty="0">
                <a:effectLst/>
              </a:rPr>
              <a:t>/</a:t>
            </a:r>
            <a:r>
              <a:rPr lang="zh-TW" altLang="en-US" sz="2000" b="0" dirty="0">
                <a:effectLst/>
              </a:rPr>
              <a:t>數據不確定性</a:t>
            </a:r>
            <a:r>
              <a:rPr lang="en-US" altLang="zh-TW" sz="2000" b="0" dirty="0">
                <a:effectLst/>
              </a:rPr>
              <a:t>(</a:t>
            </a:r>
            <a:r>
              <a:rPr lang="en-US" altLang="zh-TW" sz="2000" b="0" dirty="0" err="1">
                <a:effectLst/>
              </a:rPr>
              <a:t>Aleatoric</a:t>
            </a:r>
            <a:r>
              <a:rPr lang="en-US" altLang="zh-TW" sz="2000" b="0" dirty="0">
                <a:effectLst/>
              </a:rPr>
              <a:t> Uncertainty / </a:t>
            </a:r>
            <a:r>
              <a:rPr lang="en-US" altLang="zh-TW" sz="2000" b="0" dirty="0">
                <a:solidFill>
                  <a:srgbClr val="7030A0"/>
                </a:solidFill>
                <a:effectLst/>
              </a:rPr>
              <a:t>Data</a:t>
            </a:r>
            <a:r>
              <a:rPr lang="en-US" altLang="zh-TW" sz="2000" b="0" dirty="0">
                <a:effectLst/>
              </a:rPr>
              <a:t> Uncertainty)</a:t>
            </a:r>
            <a:endParaRPr lang="zh-TW" altLang="en-US" sz="2000" b="0" dirty="0">
              <a:effectLst/>
            </a:endParaRPr>
          </a:p>
          <a:p>
            <a:pPr marL="342900" indent="-342900">
              <a:buFont typeface="Arial" panose="020B0604020202020204" pitchFamily="34" charset="0"/>
              <a:buChar char="•"/>
            </a:pPr>
            <a:r>
              <a:rPr lang="zh-TW" altLang="en-US" sz="2000" b="0" dirty="0">
                <a:effectLst/>
              </a:rPr>
              <a:t>認知不確定性</a:t>
            </a:r>
            <a:r>
              <a:rPr lang="en-US" altLang="zh-TW" sz="2000" b="0" dirty="0">
                <a:effectLst/>
              </a:rPr>
              <a:t>/</a:t>
            </a:r>
            <a:r>
              <a:rPr lang="zh-TW" altLang="en-US" sz="2000" b="0" dirty="0">
                <a:effectLst/>
              </a:rPr>
              <a:t>模型不確定性</a:t>
            </a:r>
            <a:r>
              <a:rPr lang="en-US" altLang="zh-TW" sz="2000" b="0" dirty="0">
                <a:effectLst/>
              </a:rPr>
              <a:t>(Epistemic Uncertainty / </a:t>
            </a:r>
            <a:r>
              <a:rPr lang="en-US" altLang="zh-TW" sz="2000" b="0" dirty="0">
                <a:solidFill>
                  <a:srgbClr val="7030A0"/>
                </a:solidFill>
                <a:effectLst/>
              </a:rPr>
              <a:t>Model</a:t>
            </a:r>
            <a:r>
              <a:rPr lang="en-US" altLang="zh-TW" sz="2000" b="0" dirty="0">
                <a:effectLst/>
              </a:rPr>
              <a:t> Uncertainty)</a:t>
            </a: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zh-TW" altLang="en-US" sz="2000" b="0" dirty="0">
                <a:effectLst/>
              </a:rPr>
              <a:t>在此，我們將關注模型不確定性。模型不確定性是模型參數和模型結構的不確定性。 兩種神經網絡架構可以具有不同的不確定性值。 因此，我們試著用一種定量測量來比較架構並找到更好的架構。</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3501008"/>
            <a:ext cx="4464496" cy="3045808"/>
          </a:xfrm>
          <a:prstGeom prst="rect">
            <a:avLst/>
          </a:prstGeom>
        </p:spPr>
      </p:pic>
      <p:sp>
        <p:nvSpPr>
          <p:cNvPr id="5" name="矩形 4"/>
          <p:cNvSpPr/>
          <p:nvPr/>
        </p:nvSpPr>
        <p:spPr>
          <a:xfrm>
            <a:off x="4973416" y="3933056"/>
            <a:ext cx="4063080" cy="2492990"/>
          </a:xfrm>
          <a:prstGeom prst="rect">
            <a:avLst/>
          </a:prstGeom>
        </p:spPr>
        <p:txBody>
          <a:bodyPr wrap="square">
            <a:spAutoFit/>
          </a:bodyPr>
          <a:lstStyle/>
          <a:p>
            <a:pPr marL="285750" indent="-285750">
              <a:buFont typeface="Arial" panose="020B0604020202020204" pitchFamily="34" charset="0"/>
              <a:buChar char="•"/>
            </a:pPr>
            <a:r>
              <a:rPr lang="en-US" altLang="zh-TW" sz="1800" dirty="0"/>
              <a:t>Model Uncertainty is the uncertainty about model parameters and model structure.</a:t>
            </a:r>
          </a:p>
          <a:p>
            <a:pPr marL="285750" indent="-285750">
              <a:buFont typeface="Arial" panose="020B0604020202020204" pitchFamily="34" charset="0"/>
              <a:buChar char="•"/>
            </a:pPr>
            <a:r>
              <a:rPr lang="zh-TW" altLang="en-US" sz="1400" dirty="0">
                <a:solidFill>
                  <a:srgbClr val="0070C0"/>
                </a:solidFill>
                <a:latin typeface="微軟正黑體" panose="020B0604030504040204" pitchFamily="34" charset="-120"/>
                <a:ea typeface="微軟正黑體" panose="020B0604030504040204" pitchFamily="34" charset="-120"/>
              </a:rPr>
              <a:t>大部分不確定性估計算法都是基於</a:t>
            </a:r>
            <a:r>
              <a:rPr lang="en-US" altLang="zh-TW" sz="1400" dirty="0">
                <a:solidFill>
                  <a:srgbClr val="0070C0"/>
                </a:solidFill>
                <a:latin typeface="微軟正黑體" panose="020B0604030504040204" pitchFamily="34" charset="-120"/>
                <a:ea typeface="微軟正黑體" panose="020B0604030504040204" pitchFamily="34" charset="-120"/>
              </a:rPr>
              <a:t>Bayesian Neural Networks . </a:t>
            </a:r>
            <a:r>
              <a:rPr lang="zh-TW" altLang="en-US" sz="1400" dirty="0">
                <a:solidFill>
                  <a:srgbClr val="0070C0"/>
                </a:solidFill>
                <a:latin typeface="微軟正黑體" panose="020B0604030504040204" pitchFamily="34" charset="-120"/>
                <a:ea typeface="微軟正黑體" panose="020B0604030504040204" pitchFamily="34" charset="-120"/>
              </a:rPr>
              <a:t>具體來說</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可以進行多次</a:t>
            </a:r>
            <a:r>
              <a:rPr lang="en-US" altLang="zh-TW" sz="1400" dirty="0">
                <a:solidFill>
                  <a:srgbClr val="0070C0"/>
                </a:solidFill>
                <a:latin typeface="微軟正黑體" panose="020B0604030504040204" pitchFamily="34" charset="-120"/>
                <a:ea typeface="微軟正黑體" panose="020B0604030504040204" pitchFamily="34" charset="-120"/>
              </a:rPr>
              <a:t>forward propagation</a:t>
            </a:r>
            <a:r>
              <a:rPr lang="zh-TW" altLang="en-US" sz="1400" dirty="0">
                <a:solidFill>
                  <a:srgbClr val="0070C0"/>
                </a:solidFill>
                <a:latin typeface="微軟正黑體" panose="020B0604030504040204" pitchFamily="34" charset="-120"/>
                <a:ea typeface="微軟正黑體" panose="020B0604030504040204" pitchFamily="34" charset="-120"/>
              </a:rPr>
              <a:t>得到多個輸出</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然後計算其</a:t>
            </a:r>
            <a:r>
              <a:rPr lang="en-US" altLang="zh-TW" sz="1400" dirty="0">
                <a:solidFill>
                  <a:srgbClr val="0070C0"/>
                </a:solidFill>
                <a:latin typeface="微軟正黑體" panose="020B0604030504040204" pitchFamily="34" charset="-120"/>
                <a:ea typeface="微軟正黑體" panose="020B0604030504040204" pitchFamily="34" charset="-120"/>
              </a:rPr>
              <a:t>entropy, variance</a:t>
            </a:r>
            <a:r>
              <a:rPr lang="zh-TW" altLang="en-US" sz="1400" dirty="0">
                <a:solidFill>
                  <a:srgbClr val="0070C0"/>
                </a:solidFill>
                <a:latin typeface="微軟正黑體" panose="020B0604030504040204" pitchFamily="34" charset="-120"/>
                <a:ea typeface="微軟正黑體" panose="020B0604030504040204" pitchFamily="34" charset="-120"/>
              </a:rPr>
              <a:t>或者</a:t>
            </a:r>
            <a:r>
              <a:rPr lang="en-US" altLang="zh-TW" sz="1400" dirty="0">
                <a:solidFill>
                  <a:srgbClr val="0070C0"/>
                </a:solidFill>
                <a:latin typeface="微軟正黑體" panose="020B0604030504040204" pitchFamily="34" charset="-120"/>
                <a:ea typeface="微軟正黑體" panose="020B0604030504040204" pitchFamily="34" charset="-120"/>
              </a:rPr>
              <a:t>mutual information </a:t>
            </a:r>
            <a:r>
              <a:rPr lang="zh-TW" altLang="en-US" sz="1400" dirty="0">
                <a:solidFill>
                  <a:srgbClr val="0070C0"/>
                </a:solidFill>
                <a:latin typeface="微軟正黑體" panose="020B0604030504040204" pitchFamily="34" charset="-120"/>
                <a:ea typeface="微軟正黑體" panose="020B0604030504040204" pitchFamily="34" charset="-120"/>
              </a:rPr>
              <a:t>作爲模型不確定度</a:t>
            </a:r>
            <a:r>
              <a:rPr lang="en-US" altLang="zh-TW" sz="1400" dirty="0">
                <a:solidFill>
                  <a:srgbClr val="0070C0"/>
                </a:solidFill>
                <a:latin typeface="微軟正黑體" panose="020B0604030504040204" pitchFamily="34" charset="-120"/>
                <a:ea typeface="微軟正黑體" panose="020B0604030504040204" pitchFamily="34" charset="-120"/>
              </a:rPr>
              <a:t>.</a:t>
            </a:r>
          </a:p>
          <a:p>
            <a:endParaRPr lang="en-US" altLang="zh-TW" sz="1400" dirty="0">
              <a:solidFill>
                <a:srgbClr val="0070C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800" dirty="0">
                <a:solidFill>
                  <a:srgbClr val="0070C0"/>
                </a:solidFill>
                <a:latin typeface="微軟正黑體" panose="020B0604030504040204" pitchFamily="34" charset="-120"/>
                <a:ea typeface="微軟正黑體" panose="020B0604030504040204" pitchFamily="34" charset="-120"/>
              </a:rPr>
              <a:t>模型的不確定性隨著訓練而降低</a:t>
            </a:r>
          </a:p>
        </p:txBody>
      </p:sp>
    </p:spTree>
    <p:extLst>
      <p:ext uri="{BB962C8B-B14F-4D97-AF65-F5344CB8AC3E}">
        <p14:creationId xmlns:p14="http://schemas.microsoft.com/office/powerpoint/2010/main" val="25177117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792088"/>
          </a:xfrm>
        </p:spPr>
        <p:txBody>
          <a:bodyPr/>
          <a:lstStyle/>
          <a:p>
            <a:r>
              <a:rPr lang="en-US" altLang="zh-TW" sz="2400" dirty="0"/>
              <a:t>uncertainty</a:t>
            </a:r>
            <a:r>
              <a:rPr lang="zh-TW" altLang="en-US" sz="2400" b="0" dirty="0"/>
              <a:t>相關課題</a:t>
            </a:r>
            <a:r>
              <a:rPr lang="en-US" altLang="zh-TW" sz="2400" b="0" dirty="0"/>
              <a:t>:</a:t>
            </a:r>
            <a:br>
              <a:rPr lang="en-US" altLang="zh-TW" sz="2400" b="0" dirty="0"/>
            </a:br>
            <a:r>
              <a:rPr lang="zh-TW" altLang="zh-TW" sz="2400" b="0" dirty="0"/>
              <a:t>深度學習還不夠好，安全的人工智慧需要貝葉斯深度學習</a:t>
            </a:r>
            <a:endParaRPr lang="zh-TW" altLang="en-US" sz="2400"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zh-TW" sz="2000" dirty="0">
                <a:effectLst/>
              </a:rPr>
              <a:t>理解模型的不確定度（</a:t>
            </a:r>
            <a:r>
              <a:rPr lang="en-US" altLang="zh-TW" sz="2000" dirty="0">
                <a:effectLst/>
              </a:rPr>
              <a:t>uncertainty</a:t>
            </a:r>
            <a:r>
              <a:rPr lang="zh-TW" altLang="zh-TW" sz="2000" dirty="0">
                <a:effectLst/>
              </a:rPr>
              <a:t>）是機器學習的關鍵。但能夠理解不確定度的傳統機器學習方法（如高斯過程，</a:t>
            </a:r>
            <a:r>
              <a:rPr lang="en-US" altLang="zh-TW" sz="2000" dirty="0">
                <a:effectLst/>
                <a:hlinkClick r:id="rId2"/>
              </a:rPr>
              <a:t>Gaussian processes</a:t>
            </a:r>
            <a:r>
              <a:rPr lang="zh-TW" altLang="zh-TW" sz="2000" dirty="0">
                <a:effectLst/>
              </a:rPr>
              <a:t>），無法應用於如圖像、視頻等高維資料。深度學習（</a:t>
            </a:r>
            <a:r>
              <a:rPr lang="en-US" altLang="zh-TW" sz="2000" dirty="0">
                <a:effectLst/>
              </a:rPr>
              <a:t>deep learning</a:t>
            </a:r>
            <a:r>
              <a:rPr lang="zh-TW" altLang="zh-TW" sz="2000" dirty="0">
                <a:effectLst/>
              </a:rPr>
              <a:t>）能夠高效處理該類資料，但其難以對不確定度建模。 </a:t>
            </a:r>
            <a:endParaRPr lang="en-US" altLang="zh-TW" sz="2000" dirty="0">
              <a:effectLst/>
            </a:endParaRPr>
          </a:p>
          <a:p>
            <a:pPr marL="342900" indent="-342900">
              <a:buFont typeface="Arial" panose="020B0604020202020204" pitchFamily="34" charset="0"/>
              <a:buChar char="•"/>
            </a:pPr>
            <a:endParaRPr lang="en-US" altLang="zh-TW" sz="2000" dirty="0">
              <a:effectLst/>
            </a:endParaRPr>
          </a:p>
          <a:p>
            <a:pPr marL="342900" indent="-342900">
              <a:buFont typeface="Arial" panose="020B0604020202020204" pitchFamily="34" charset="0"/>
              <a:buChar char="•"/>
            </a:pPr>
            <a:r>
              <a:rPr lang="zh-TW" altLang="en-US" sz="2000" dirty="0"/>
              <a:t>貝葉斯深度學習（</a:t>
            </a:r>
            <a:r>
              <a:rPr lang="en-US" altLang="zh-TW" sz="2000" dirty="0"/>
              <a:t>Bayesian deep learning</a:t>
            </a:r>
            <a:r>
              <a:rPr lang="zh-TW" altLang="en-US" sz="2000" dirty="0"/>
              <a:t>）是深度學習（</a:t>
            </a:r>
            <a:r>
              <a:rPr lang="en-US" altLang="zh-TW" sz="2000" dirty="0"/>
              <a:t>deep learning</a:t>
            </a:r>
            <a:r>
              <a:rPr lang="zh-TW" altLang="en-US" sz="2000" dirty="0"/>
              <a:t>）與貝葉斯概率論（</a:t>
            </a:r>
            <a:r>
              <a:rPr lang="en-US" altLang="zh-TW" sz="2000" dirty="0"/>
              <a:t>Bayesian probability theory</a:t>
            </a:r>
            <a:r>
              <a:rPr lang="zh-TW" altLang="en-US" sz="2000" dirty="0"/>
              <a:t>）的交叉領域，它給出了深度學習架構的不確定度評估原理（</a:t>
            </a:r>
            <a:r>
              <a:rPr lang="en-US" altLang="zh-TW" sz="2000" dirty="0"/>
              <a:t>principled uncertainty estimates</a:t>
            </a:r>
            <a:r>
              <a:rPr lang="zh-TW" altLang="en-US" sz="2000" dirty="0"/>
              <a:t>）。</a:t>
            </a:r>
          </a:p>
          <a:p>
            <a:pPr marL="342900" indent="-342900">
              <a:buFont typeface="Arial" panose="020B0604020202020204" pitchFamily="34" charset="0"/>
              <a:buChar char="•"/>
            </a:pPr>
            <a:r>
              <a:rPr lang="zh-TW" altLang="en-US" sz="2000" dirty="0"/>
              <a:t>貝葉斯深度學習利用深度學習的層次表示（</a:t>
            </a:r>
            <a:r>
              <a:rPr lang="en-US" altLang="zh-TW" sz="2000" dirty="0"/>
              <a:t>hierarchical representation power</a:t>
            </a:r>
            <a:r>
              <a:rPr lang="zh-TW" altLang="en-US" sz="2000" dirty="0"/>
              <a:t>）對複雜任務進行建模，同時對複雜的多模態後驗分佈（</a:t>
            </a:r>
            <a:r>
              <a:rPr lang="en-US" altLang="zh-TW" sz="2000" dirty="0"/>
              <a:t>multi-modal posterior distributions</a:t>
            </a:r>
            <a:r>
              <a:rPr lang="zh-TW" altLang="en-US" sz="2000" dirty="0"/>
              <a:t>）進行推理。貝葉斯深度學習模型（</a:t>
            </a:r>
            <a:r>
              <a:rPr lang="en-US" altLang="zh-TW" sz="2000" dirty="0"/>
              <a:t>Bayesian deep learning models</a:t>
            </a:r>
            <a:r>
              <a:rPr lang="zh-TW" altLang="en-US" sz="2000" dirty="0"/>
              <a:t>）通過模型權重的分佈（</a:t>
            </a:r>
            <a:r>
              <a:rPr lang="en-US" altLang="zh-TW" sz="2000" dirty="0"/>
              <a:t>distributions over model weights</a:t>
            </a:r>
            <a:r>
              <a:rPr lang="zh-TW" altLang="en-US" sz="2000" dirty="0"/>
              <a:t>），或學習直接映射輸出概率（</a:t>
            </a:r>
            <a:r>
              <a:rPr lang="en-US" altLang="zh-TW" sz="2000" dirty="0"/>
              <a:t>a direct mapping to probabilistic outputs</a:t>
            </a:r>
            <a:r>
              <a:rPr lang="zh-TW" altLang="en-US" sz="2000" dirty="0"/>
              <a:t>）對不確定度進行估計。</a:t>
            </a:r>
          </a:p>
          <a:p>
            <a:endParaRPr lang="zh-TW" altLang="en-US" sz="2000" dirty="0"/>
          </a:p>
        </p:txBody>
      </p:sp>
    </p:spTree>
    <p:extLst>
      <p:ext uri="{BB962C8B-B14F-4D97-AF65-F5344CB8AC3E}">
        <p14:creationId xmlns:p14="http://schemas.microsoft.com/office/powerpoint/2010/main" val="172227245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51520" y="1340768"/>
            <a:ext cx="8568952" cy="4301827"/>
          </a:xfrm>
        </p:spPr>
        <p:txBody>
          <a:bodyPr/>
          <a:lstStyle/>
          <a:p>
            <a:r>
              <a:rPr lang="zh-TW" altLang="en-US" dirty="0"/>
              <a:t>正則化</a:t>
            </a:r>
            <a:r>
              <a:rPr lang="en-US" altLang="zh-TW" dirty="0"/>
              <a:t/>
            </a:r>
            <a:br>
              <a:rPr lang="en-US" altLang="zh-TW" dirty="0"/>
            </a:br>
            <a:r>
              <a:rPr lang="en-US" altLang="zh-TW" dirty="0"/>
              <a:t>regularization</a:t>
            </a:r>
            <a:br>
              <a:rPr lang="en-US" altLang="zh-TW" dirty="0"/>
            </a:br>
            <a:r>
              <a:rPr lang="en-US" altLang="zh-TW" dirty="0"/>
              <a:t/>
            </a:r>
            <a:br>
              <a:rPr lang="en-US" altLang="zh-TW" dirty="0"/>
            </a:br>
            <a:r>
              <a:rPr lang="zh-TW" altLang="en-US" sz="2400" b="0" dirty="0">
                <a:solidFill>
                  <a:srgbClr val="0070C0"/>
                </a:solidFill>
              </a:rPr>
              <a:t>庶民話</a:t>
            </a:r>
            <a:r>
              <a:rPr lang="en-US" altLang="zh-TW" sz="2400" b="0" dirty="0">
                <a:solidFill>
                  <a:srgbClr val="0070C0"/>
                </a:solidFill>
              </a:rPr>
              <a:t>: </a:t>
            </a:r>
            <a:r>
              <a:rPr lang="zh-TW" altLang="en-US" sz="2400" b="0" dirty="0">
                <a:solidFill>
                  <a:srgbClr val="0070C0"/>
                </a:solidFill>
              </a:rPr>
              <a:t>台語</a:t>
            </a:r>
            <a:r>
              <a:rPr lang="en-US" altLang="zh-TW" sz="2400" b="0" dirty="0">
                <a:solidFill>
                  <a:srgbClr val="0070C0"/>
                </a:solidFill>
              </a:rPr>
              <a:t>A-SO-BI(</a:t>
            </a:r>
            <a:r>
              <a:rPr lang="zh-TW" altLang="en-US" sz="2400" b="0" dirty="0">
                <a:solidFill>
                  <a:srgbClr val="0070C0"/>
                </a:solidFill>
              </a:rPr>
              <a:t>留點彈性的意思，</a:t>
            </a:r>
            <a:r>
              <a:rPr lang="en-US" altLang="zh-TW" sz="2400" b="0" dirty="0">
                <a:solidFill>
                  <a:srgbClr val="0070C0"/>
                </a:solidFill>
              </a:rPr>
              <a:t>buffer)</a:t>
            </a:r>
            <a:r>
              <a:rPr lang="en-US" altLang="zh-TW" sz="3600" dirty="0">
                <a:solidFill>
                  <a:srgbClr val="0070C0"/>
                </a:solidFill>
              </a:rPr>
              <a:t/>
            </a:r>
            <a:br>
              <a:rPr lang="en-US" altLang="zh-TW" sz="3600" dirty="0">
                <a:solidFill>
                  <a:srgbClr val="0070C0"/>
                </a:solidFill>
              </a:rPr>
            </a:br>
            <a:r>
              <a:rPr lang="en-US" altLang="zh-TW" sz="2400" dirty="0">
                <a:solidFill>
                  <a:srgbClr val="0070C0"/>
                </a:solidFill>
              </a:rPr>
              <a:t>--</a:t>
            </a:r>
            <a:r>
              <a:rPr lang="zh-TW" altLang="en-US" sz="2400" dirty="0">
                <a:solidFill>
                  <a:srgbClr val="0070C0"/>
                </a:solidFill>
              </a:rPr>
              <a:t>增加</a:t>
            </a:r>
            <a:r>
              <a:rPr lang="zh-TW" altLang="en-US" sz="2400" b="0" dirty="0">
                <a:solidFill>
                  <a:srgbClr val="0070C0"/>
                </a:solidFill>
              </a:rPr>
              <a:t>伸縮縫</a:t>
            </a:r>
            <a:r>
              <a:rPr lang="en-US" altLang="zh-TW" sz="2400" b="0" dirty="0">
                <a:solidFill>
                  <a:srgbClr val="0070C0"/>
                </a:solidFill>
              </a:rPr>
              <a:t>,</a:t>
            </a:r>
            <a:r>
              <a:rPr lang="zh-TW" altLang="en-US" sz="2400" b="0" dirty="0">
                <a:solidFill>
                  <a:srgbClr val="0070C0"/>
                </a:solidFill>
              </a:rPr>
              <a:t>不要學的那麼緊</a:t>
            </a:r>
            <a:r>
              <a:rPr lang="en-US" altLang="zh-TW" sz="2400" b="0" dirty="0">
                <a:solidFill>
                  <a:srgbClr val="0070C0"/>
                </a:solidFill>
              </a:rPr>
              <a:t/>
            </a:r>
            <a:br>
              <a:rPr lang="en-US" altLang="zh-TW" sz="2400" b="0" dirty="0">
                <a:solidFill>
                  <a:srgbClr val="0070C0"/>
                </a:solidFill>
              </a:rPr>
            </a:br>
            <a:r>
              <a:rPr lang="ja-JP" altLang="en-US" sz="2400" b="0" dirty="0">
                <a:solidFill>
                  <a:srgbClr val="0070C0"/>
                </a:solidFill>
              </a:rPr>
              <a:t>日文原為あそび有兩個意思</a:t>
            </a:r>
            <a:r>
              <a:rPr lang="en-US" altLang="ja-JP" sz="2400" b="0" dirty="0">
                <a:solidFill>
                  <a:srgbClr val="0070C0"/>
                </a:solidFill>
              </a:rPr>
              <a:t>:1.</a:t>
            </a:r>
            <a:r>
              <a:rPr lang="ja-JP" altLang="en-US" sz="2400" b="0" dirty="0">
                <a:solidFill>
                  <a:srgbClr val="0070C0"/>
                </a:solidFill>
              </a:rPr>
              <a:t>遊戲</a:t>
            </a:r>
            <a:r>
              <a:rPr lang="en-US" altLang="ja-JP" sz="2400" b="0" dirty="0">
                <a:solidFill>
                  <a:srgbClr val="0070C0"/>
                </a:solidFill>
              </a:rPr>
              <a:t>2.</a:t>
            </a:r>
            <a:r>
              <a:rPr lang="ja-JP" altLang="en-US" sz="2400" b="0" dirty="0">
                <a:solidFill>
                  <a:srgbClr val="0070C0"/>
                </a:solidFill>
              </a:rPr>
              <a:t>機械間關節所預留的空隙</a:t>
            </a:r>
            <a:endParaRPr lang="zh-TW" altLang="en-US" sz="2400" dirty="0">
              <a:solidFill>
                <a:srgbClr val="0070C0"/>
              </a:solidFill>
            </a:endParaRPr>
          </a:p>
        </p:txBody>
      </p:sp>
    </p:spTree>
    <p:extLst>
      <p:ext uri="{BB962C8B-B14F-4D97-AF65-F5344CB8AC3E}">
        <p14:creationId xmlns:p14="http://schemas.microsoft.com/office/powerpoint/2010/main" val="232920271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79388" y="188641"/>
            <a:ext cx="8264525" cy="963456"/>
          </a:xfrm>
        </p:spPr>
        <p:txBody>
          <a:bodyPr/>
          <a:lstStyle/>
          <a:p>
            <a:r>
              <a:rPr lang="en-US" altLang="zh-TW" sz="2800" dirty="0"/>
              <a:t>General division of regularization techniques</a:t>
            </a:r>
            <a:r>
              <a:rPr lang="zh-TW" altLang="en-US" sz="2800" dirty="0"/>
              <a:t>　</a:t>
            </a:r>
            <a:r>
              <a:rPr lang="en-US" altLang="zh-TW" sz="2800" dirty="0"/>
              <a:t/>
            </a:r>
            <a:br>
              <a:rPr lang="en-US" altLang="zh-TW" sz="2800" dirty="0"/>
            </a:br>
            <a:r>
              <a:rPr lang="zh-TW" altLang="en-US" sz="2800" dirty="0"/>
              <a:t>正則化技術的一般劃分</a:t>
            </a: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sz="1800" dirty="0"/>
                  <a:t>正則化技術的一般劃分</a:t>
                </a:r>
                <a:r>
                  <a:rPr lang="en-US" altLang="zh-TW" sz="1800" dirty="0"/>
                  <a:t>:</a:t>
                </a:r>
              </a:p>
              <a:p>
                <a:endParaRPr lang="en-US" altLang="zh-TW" sz="1800" dirty="0"/>
              </a:p>
              <a:p>
                <a:r>
                  <a:rPr lang="en-US" altLang="zh-TW" sz="1800" dirty="0"/>
                  <a:t>We know neural network is a function:</a:t>
                </a:r>
              </a:p>
              <a:p>
                <a:endParaRPr lang="en-US" altLang="zh-TW" sz="1800" dirty="0"/>
              </a:p>
              <a:p>
                <a14:m>
                  <m:oMath xmlns:m="http://schemas.openxmlformats.org/officeDocument/2006/math">
                    <m:r>
                      <a:rPr lang="en-US" altLang="zh-TW" sz="1800" b="1" i="1" smtClean="0">
                        <a:effectLst/>
                        <a:latin typeface="Cambria Math" panose="02040503050406030204" pitchFamily="18" charset="0"/>
                        <a:ea typeface="Cambria Math" panose="02040503050406030204" pitchFamily="18" charset="0"/>
                      </a:rPr>
                      <m:t>       </m:t>
                    </m:r>
                    <m:sSub>
                      <m:sSubPr>
                        <m:ctrlPr>
                          <a:rPr lang="zh-TW" altLang="zh-TW" sz="1800" i="1">
                            <a:effectLst/>
                            <a:latin typeface="Cambria Math" panose="02040503050406030204" pitchFamily="18" charset="0"/>
                            <a:ea typeface="Cambria Math" panose="02040503050406030204" pitchFamily="18" charset="0"/>
                          </a:rPr>
                        </m:ctrlPr>
                      </m:sSub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𝑓</m:t>
                        </m:r>
                      </m:e>
                      <m: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𝑤</m:t>
                        </m:r>
                      </m:sub>
                    </m:s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sz="1800" dirty="0"/>
                  <a:t>         </a:t>
                </a:r>
                <a:r>
                  <a:rPr lang="en-US" altLang="zh-TW" sz="1600" b="0" dirty="0">
                    <a:effectLst/>
                  </a:rPr>
                  <a:t>where </a:t>
                </a:r>
                <a:r>
                  <a:rPr lang="en-US" altLang="zh-TW" sz="1600" b="0" dirty="0" err="1">
                    <a:effectLst/>
                  </a:rPr>
                  <a:t>w∈W</a:t>
                </a:r>
                <a:r>
                  <a:rPr lang="en-US" altLang="zh-TW" sz="1600" b="0" dirty="0">
                    <a:effectLst/>
                  </a:rPr>
                  <a:t> are trainable weights.</a:t>
                </a:r>
              </a:p>
              <a:p>
                <a:endParaRPr lang="en-US" altLang="zh-TW" sz="1800" dirty="0"/>
              </a:p>
              <a:p>
                <a:r>
                  <a:rPr lang="en-US" altLang="zh-TW" sz="1800" dirty="0"/>
                  <a:t>Training the network means finding a weights by minimizing the objective (loss) function L:W→R as follows:</a:t>
                </a:r>
              </a:p>
              <a:p>
                <a:endParaRPr lang="en-US" altLang="zh-TW" sz="1800" dirty="0"/>
              </a:p>
              <a:p>
                <a:endParaRPr lang="en-US" altLang="zh-TW" sz="1800" dirty="0"/>
              </a:p>
              <a:p>
                <a:endParaRPr lang="en-US" altLang="zh-TW" sz="1800" dirty="0"/>
              </a:p>
              <a:p>
                <a:endParaRPr lang="en-US" altLang="zh-TW" sz="1800" dirty="0"/>
              </a:p>
              <a:p>
                <a:r>
                  <a:rPr lang="en-US" altLang="zh-TW" sz="1800" dirty="0"/>
                  <a:t>We can express the loss function as the expected risk:</a:t>
                </a:r>
              </a:p>
              <a:p>
                <a:endParaRPr lang="en-US" altLang="zh-TW" sz="1800" dirty="0"/>
              </a:p>
              <a:p>
                <a:endParaRPr lang="zh-TW" altLang="en-US" sz="18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64" t="-726" r="-95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23728" y="3501008"/>
                <a:ext cx="3672408" cy="640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TW" altLang="en-US" i="1">
                              <a:latin typeface="Cambria Math" panose="02040503050406030204" pitchFamily="18" charset="0"/>
                            </a:rPr>
                          </m:ctrlPr>
                        </m:sSupPr>
                        <m:e>
                          <m:r>
                            <a:rPr lang="zh-TW" altLang="en-US" i="1">
                              <a:latin typeface="Cambria Math" panose="02040503050406030204" pitchFamily="18" charset="0"/>
                            </a:rPr>
                            <m:t>𝑤</m:t>
                          </m:r>
                        </m:e>
                        <m:sup>
                          <m:r>
                            <a:rPr lang="zh-TW" altLang="en-US">
                              <a:latin typeface="Cambria Math" panose="02040503050406030204" pitchFamily="18" charset="0"/>
                            </a:rPr>
                            <m:t>∗</m:t>
                          </m:r>
                        </m:sup>
                      </m:sSup>
                      <m:r>
                        <a:rPr lang="zh-TW" altLang="en-US">
                          <a:latin typeface="Cambria Math" panose="02040503050406030204" pitchFamily="18" charset="0"/>
                        </a:rPr>
                        <m:t>=</m:t>
                      </m:r>
                      <m:limLow>
                        <m:limLowPr>
                          <m:ctrlPr>
                            <a:rPr lang="zh-TW" altLang="en-US" i="1">
                              <a:latin typeface="Cambria Math" panose="02040503050406030204" pitchFamily="18" charset="0"/>
                            </a:rPr>
                          </m:ctrlPr>
                        </m:limLowPr>
                        <m:e>
                          <m:func>
                            <m:funcPr>
                              <m:ctrlPr>
                                <a:rPr lang="zh-TW" altLang="en-US" i="1">
                                  <a:latin typeface="Cambria Math" panose="02040503050406030204" pitchFamily="18" charset="0"/>
                                </a:rPr>
                              </m:ctrlPr>
                            </m:funcPr>
                            <m:fName>
                              <m:r>
                                <m:rPr>
                                  <m:sty m:val="p"/>
                                </m:rPr>
                                <a:rPr lang="zh-TW" altLang="en-US">
                                  <a:latin typeface="Cambria Math" panose="02040503050406030204" pitchFamily="18" charset="0"/>
                                </a:rPr>
                                <m:t>arg</m:t>
                              </m:r>
                            </m:fName>
                            <m:e>
                              <m:r>
                                <a:rPr lang="zh-TW" altLang="en-US" i="1">
                                  <a:latin typeface="Cambria Math" panose="02040503050406030204" pitchFamily="18" charset="0"/>
                                </a:rPr>
                                <m:t>𝑚𝑖𝑛</m:t>
                              </m:r>
                            </m:e>
                          </m:func>
                        </m:e>
                        <m:lim>
                          <m:r>
                            <a:rPr lang="zh-TW" altLang="en-US" i="1">
                              <a:latin typeface="Cambria Math" panose="02040503050406030204" pitchFamily="18" charset="0"/>
                            </a:rPr>
                            <m:t>𝑤</m:t>
                          </m:r>
                        </m:lim>
                      </m:limLow>
                      <m:r>
                        <m:rPr>
                          <m:nor/>
                        </m:rPr>
                        <a:rPr lang="zh-TW" altLang="en-US" i="1">
                          <a:latin typeface="Cambria Math" panose="02040503050406030204" pitchFamily="18" charset="0"/>
                        </a:rPr>
                        <m:t>L</m:t>
                      </m:r>
                      <m:d>
                        <m:dPr>
                          <m:ctrlPr>
                            <a:rPr lang="zh-TW" altLang="en-US" i="1">
                              <a:latin typeface="Cambria Math" panose="02040503050406030204" pitchFamily="18" charset="0"/>
                            </a:rPr>
                          </m:ctrlPr>
                        </m:dPr>
                        <m:e>
                          <m:r>
                            <a:rPr lang="zh-TW" altLang="en-US" i="1">
                              <a:latin typeface="Cambria Math" panose="02040503050406030204" pitchFamily="18" charset="0"/>
                            </a:rPr>
                            <m:t>𝑤</m:t>
                          </m:r>
                        </m:e>
                      </m:d>
                      <m:r>
                        <a:rPr lang="en-US" altLang="zh-TW" i="1">
                          <a:latin typeface="Cambria Math" panose="02040503050406030204" pitchFamily="18" charset="0"/>
                        </a:rPr>
                        <m:t> </m:t>
                      </m:r>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23728" y="3501008"/>
                <a:ext cx="3672408" cy="640047"/>
              </a:xfrm>
              <a:prstGeom prst="rect">
                <a:avLst/>
              </a:prstGeom>
              <a:blipFill>
                <a:blip r:embed="rId3"/>
                <a:stretch>
                  <a:fillRect b="-9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1560" y="5013176"/>
                <a:ext cx="4621842" cy="523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r>
                            <a:rPr lang="zh-TW" altLang="en-US">
                              <a:latin typeface="Cambria Math" panose="02040503050406030204" pitchFamily="18" charset="0"/>
                            </a:rPr>
                            <m:t>ℒ</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0">
                                  <a:latin typeface="Cambria Math" panose="02040503050406030204" pitchFamily="18" charset="0"/>
                                </a:rPr>
                                <m:t>𝔼</m:t>
                              </m:r>
                            </m:e>
                            <m:sub>
                              <m:d>
                                <m:dPr>
                                  <m:endChr m:val=""/>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𝑃</m:t>
                                  </m:r>
                                </m:e>
                              </m:d>
                            </m:sub>
                          </m:sSub>
                          <m:r>
                            <a:rPr lang="zh-TW" altLang="en-US" i="0">
                              <a:latin typeface="Cambria Math" panose="02040503050406030204" pitchFamily="18" charset="0"/>
                            </a:rPr>
                            <m:t>[</m:t>
                          </m:r>
                          <m:r>
                            <a:rPr lang="zh-TW" altLang="en-US" i="1">
                              <a:latin typeface="Cambria Math" panose="02040503050406030204" pitchFamily="18" charset="0"/>
                            </a:rPr>
                            <m:t>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𝑓</m:t>
                              </m:r>
                            </m:e>
                            <m:sub>
                              <m:r>
                                <a:rPr lang="zh-TW" altLang="en-US" i="1">
                                  <a:latin typeface="Cambria Math" panose="02040503050406030204" pitchFamily="18" charset="0"/>
                                </a:rPr>
                                <m:t>𝑤</m:t>
                              </m:r>
                            </m:sub>
                          </m:sSub>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𝑅</m:t>
                          </m:r>
                          <m:r>
                            <a:rPr lang="zh-TW" altLang="en-US" i="0">
                              <a:latin typeface="Cambria Math" panose="02040503050406030204" pitchFamily="18" charset="0"/>
                            </a:rPr>
                            <m:t>(…)</m:t>
                          </m:r>
                        </m:e>
                      </m:d>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11560" y="5013176"/>
                <a:ext cx="4621842" cy="523670"/>
              </a:xfrm>
              <a:prstGeom prst="rect">
                <a:avLst/>
              </a:prstGeom>
              <a:blipFill>
                <a:blip r:embed="rId4"/>
                <a:stretch>
                  <a:fillRect/>
                </a:stretch>
              </a:blipFill>
            </p:spPr>
            <p:txBody>
              <a:bodyPr/>
              <a:lstStyle/>
              <a:p>
                <a:r>
                  <a:rPr lang="zh-TW" altLang="en-US">
                    <a:noFill/>
                  </a:rPr>
                  <a:t> </a:t>
                </a:r>
              </a:p>
            </p:txBody>
          </p:sp>
        </mc:Fallback>
      </mc:AlternateContent>
      <p:sp>
        <p:nvSpPr>
          <p:cNvPr id="14" name="矩形 13"/>
          <p:cNvSpPr/>
          <p:nvPr/>
        </p:nvSpPr>
        <p:spPr>
          <a:xfrm>
            <a:off x="5686867" y="4725144"/>
            <a:ext cx="2647777" cy="1160153"/>
          </a:xfrm>
          <a:prstGeom prst="rect">
            <a:avLst/>
          </a:prstGeom>
        </p:spPr>
        <p:txBody>
          <a:bodyPr wrap="square">
            <a:spAutoFit/>
          </a:bodyPr>
          <a:lstStyle/>
          <a:p>
            <a:r>
              <a:rPr lang="en-US" altLang="zh-TW" sz="1400" i="1" dirty="0"/>
              <a:t>Where:</a:t>
            </a:r>
          </a:p>
          <a:p>
            <a:endParaRPr lang="en-US" altLang="zh-TW" sz="1400" i="1" dirty="0"/>
          </a:p>
          <a:p>
            <a:pPr marL="285750" indent="-285750">
              <a:buFont typeface="Arial" panose="020B0604020202020204" pitchFamily="34" charset="0"/>
              <a:buChar char="•"/>
            </a:pPr>
            <a:r>
              <a:rPr lang="en-US" altLang="zh-TW" sz="1400" i="1" dirty="0"/>
              <a:t>E is the error function</a:t>
            </a:r>
          </a:p>
          <a:p>
            <a:pPr marL="285750" indent="-285750">
              <a:buFont typeface="Arial" panose="020B0604020202020204" pitchFamily="34" charset="0"/>
              <a:buChar char="•"/>
            </a:pPr>
            <a:r>
              <a:rPr lang="en-US" altLang="zh-TW" sz="1400" i="1" dirty="0"/>
              <a:t>R is the </a:t>
            </a:r>
            <a:r>
              <a:rPr lang="en-US" altLang="zh-TW" sz="1400" i="1" dirty="0" err="1"/>
              <a:t>regularizer</a:t>
            </a:r>
            <a:r>
              <a:rPr lang="en-US" altLang="zh-TW" sz="1400" i="1" dirty="0"/>
              <a:t> part</a:t>
            </a:r>
          </a:p>
          <a:p>
            <a:pPr marL="285750" indent="-285750">
              <a:buFont typeface="Arial" panose="020B0604020202020204" pitchFamily="34" charset="0"/>
              <a:buChar char="•"/>
            </a:pPr>
            <a:r>
              <a:rPr lang="en-US" altLang="zh-TW" sz="1400" i="1" dirty="0"/>
              <a:t>t are targets</a:t>
            </a:r>
            <a:endParaRPr lang="zh-TW" altLang="en-US" sz="1400" i="1" dirty="0"/>
          </a:p>
        </p:txBody>
      </p:sp>
    </p:spTree>
    <p:extLst>
      <p:ext uri="{BB962C8B-B14F-4D97-AF65-F5344CB8AC3E}">
        <p14:creationId xmlns:p14="http://schemas.microsoft.com/office/powerpoint/2010/main" val="13580328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153790"/>
            <a:ext cx="8425060" cy="5371553"/>
          </a:xfrm>
        </p:spPr>
        <p:txBody>
          <a:bodyPr/>
          <a:lstStyle/>
          <a:p>
            <a:r>
              <a:rPr lang="en-US" altLang="zh-TW" dirty="0"/>
              <a:t>We don’t know the data distribution P in the general case, but we know the data set D. </a:t>
            </a:r>
          </a:p>
          <a:p>
            <a:r>
              <a:rPr lang="en-US" altLang="zh-TW" dirty="0"/>
              <a:t>So the expected risk is:</a:t>
            </a:r>
          </a:p>
          <a:p>
            <a:endParaRPr lang="en-US" altLang="zh-TW" dirty="0"/>
          </a:p>
          <a:p>
            <a:endParaRPr lang="en-US" altLang="zh-TW" dirty="0"/>
          </a:p>
          <a:p>
            <a:endParaRPr lang="en-US" altLang="zh-TW" dirty="0"/>
          </a:p>
          <a:p>
            <a:r>
              <a:rPr lang="en-US" altLang="zh-TW" dirty="0"/>
              <a:t>Now we know the formal background to divide the regularization methods.  Regularization can be based:</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endParaRPr lang="en-US" altLang="zh-TW" dirty="0"/>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1035286" y="2420888"/>
                <a:ext cx="6552728" cy="8019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TW" altLang="en-US" sz="1800" i="1">
                              <a:latin typeface="Cambria Math" panose="02040503050406030204" pitchFamily="18" charset="0"/>
                            </a:rPr>
                          </m:ctrlPr>
                        </m:limLowPr>
                        <m:e>
                          <m:func>
                            <m:funcPr>
                              <m:ctrlPr>
                                <a:rPr lang="zh-TW" altLang="en-US" sz="1800" i="1">
                                  <a:latin typeface="Cambria Math" panose="02040503050406030204" pitchFamily="18" charset="0"/>
                                </a:rPr>
                              </m:ctrlPr>
                            </m:funcPr>
                            <m:fName>
                              <m:r>
                                <m:rPr>
                                  <m:sty m:val="p"/>
                                </m:rPr>
                                <a:rPr lang="zh-TW" altLang="en-US" sz="1800">
                                  <a:latin typeface="Cambria Math" panose="02040503050406030204" pitchFamily="18" charset="0"/>
                                </a:rPr>
                                <m:t>arg</m:t>
                              </m:r>
                            </m:fName>
                            <m:e>
                              <m:r>
                                <a:rPr lang="zh-TW" altLang="en-US" sz="1800" i="1">
                                  <a:latin typeface="Cambria Math" panose="02040503050406030204" pitchFamily="18" charset="0"/>
                                </a:rPr>
                                <m:t>𝑚𝑖𝑛</m:t>
                              </m:r>
                            </m:e>
                          </m:func>
                        </m:e>
                        <m:lim>
                          <m:r>
                            <a:rPr lang="zh-TW" altLang="en-US" sz="1800" i="1">
                              <a:latin typeface="Cambria Math" panose="02040503050406030204" pitchFamily="18" charset="0"/>
                            </a:rPr>
                            <m:t>𝑤</m:t>
                          </m:r>
                        </m:lim>
                      </m:limLow>
                      <m:f>
                        <m:fPr>
                          <m:ctrlPr>
                            <a:rPr lang="zh-TW" altLang="en-US" sz="1800" i="1">
                              <a:latin typeface="Cambria Math" panose="02040503050406030204" pitchFamily="18" charset="0"/>
                            </a:rPr>
                          </m:ctrlPr>
                        </m:fPr>
                        <m:num>
                          <m:r>
                            <a:rPr lang="zh-TW" altLang="en-US" sz="1800">
                              <a:latin typeface="Cambria Math" panose="02040503050406030204" pitchFamily="18" charset="0"/>
                            </a:rPr>
                            <m:t>1</m:t>
                          </m:r>
                        </m:num>
                        <m:den>
                          <m:d>
                            <m:dPr>
                              <m:begChr m:val="|"/>
                              <m:endChr m:val="|"/>
                              <m:ctrlPr>
                                <a:rPr lang="zh-TW" altLang="en-US" sz="1800" i="1">
                                  <a:latin typeface="Cambria Math" panose="02040503050406030204" pitchFamily="18" charset="0"/>
                                </a:rPr>
                              </m:ctrlPr>
                            </m:dPr>
                            <m:e>
                              <m:r>
                                <a:rPr lang="zh-TW" altLang="en-US" sz="1800">
                                  <a:latin typeface="Cambria Math" panose="02040503050406030204" pitchFamily="18" charset="0"/>
                                </a:rPr>
                                <m:t>𝒟</m:t>
                              </m:r>
                            </m:e>
                          </m:d>
                        </m:den>
                      </m:f>
                      <m:nary>
                        <m:naryPr>
                          <m:chr m:val="∑"/>
                          <m:limLoc m:val="undOvr"/>
                          <m:grow m:val="on"/>
                          <m:supHide m:val="on"/>
                          <m:ctrlPr>
                            <a:rPr lang="zh-TW" altLang="en-US" sz="1800" i="1">
                              <a:latin typeface="Cambria Math" panose="02040503050406030204" pitchFamily="18" charset="0"/>
                            </a:rPr>
                          </m:ctrlPr>
                        </m:naryPr>
                        <m:sub>
                          <m:d>
                            <m:dPr>
                              <m:endChr m:val=""/>
                              <m:ctrlPr>
                                <a:rPr lang="zh-TW" altLang="en-US" sz="1800" i="1">
                                  <a:latin typeface="Cambria Math" panose="02040503050406030204" pitchFamily="18" charset="0"/>
                                </a:rPr>
                              </m:ctrlPr>
                            </m:dPr>
                            <m:e>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a:latin typeface="Cambria Math" panose="02040503050406030204" pitchFamily="18" charset="0"/>
                                </a:rPr>
                                <m:t>𝒟</m:t>
                              </m:r>
                            </m:e>
                          </m:d>
                        </m:sub>
                        <m:sup/>
                        <m:e/>
                      </m:nary>
                      <m:r>
                        <a:rPr lang="zh-TW" altLang="en-US" sz="1800" i="1">
                          <a:latin typeface="Cambria Math" panose="02040503050406030204" pitchFamily="18" charset="0"/>
                        </a:rPr>
                        <m:t>𝐸</m:t>
                      </m:r>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𝑓</m:t>
                          </m:r>
                        </m:e>
                        <m:sub>
                          <m:r>
                            <a:rPr lang="zh-TW" altLang="en-US" sz="1800" i="1">
                              <a:latin typeface="Cambria Math" panose="02040503050406030204" pitchFamily="18" charset="0"/>
                            </a:rPr>
                            <m:t>𝑤</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i="1">
                          <a:latin typeface="Cambria Math" panose="02040503050406030204" pitchFamily="18" charset="0"/>
                        </a:rPr>
                        <m:t>𝑅</m:t>
                      </m:r>
                      <m:r>
                        <a:rPr lang="zh-TW" altLang="en-US" sz="1800">
                          <a:latin typeface="Cambria Math" panose="02040503050406030204" pitchFamily="18" charset="0"/>
                        </a:rPr>
                        <m:t>(…</m:t>
                      </m:r>
                      <m:r>
                        <a:rPr lang="en-US" altLang="zh-TW" sz="1800">
                          <a:latin typeface="Cambria Math" panose="02040503050406030204" pitchFamily="18" charset="0"/>
                        </a:rPr>
                        <m:t>)</m:t>
                      </m:r>
                    </m:oMath>
                  </m:oMathPara>
                </a14:m>
                <a:endParaRPr lang="zh-TW" altLang="en-US" sz="1800" dirty="0"/>
              </a:p>
            </p:txBody>
          </p:sp>
        </mc:Choice>
        <mc:Fallback xmlns="">
          <p:sp>
            <p:nvSpPr>
              <p:cNvPr id="5" name="矩形 4"/>
              <p:cNvSpPr>
                <a:spLocks noRot="1" noChangeAspect="1" noMove="1" noResize="1" noEditPoints="1" noAdjustHandles="1" noChangeArrowheads="1" noChangeShapeType="1" noTextEdit="1"/>
              </p:cNvSpPr>
              <p:nvPr/>
            </p:nvSpPr>
            <p:spPr>
              <a:xfrm>
                <a:off x="1035286" y="2420888"/>
                <a:ext cx="6552728" cy="801951"/>
              </a:xfrm>
              <a:prstGeom prst="rect">
                <a:avLst/>
              </a:prstGeom>
              <a:blipFill>
                <a:blip r:embed="rId2"/>
                <a:stretch>
                  <a:fillRect/>
                </a:stretch>
              </a:blipFill>
            </p:spPr>
            <p:txBody>
              <a:bodyPr/>
              <a:lstStyle/>
              <a:p>
                <a:r>
                  <a:rPr lang="zh-TW" altLang="en-US">
                    <a:noFill/>
                  </a:rPr>
                  <a:t> </a:t>
                </a:r>
              </a:p>
            </p:txBody>
          </p:sp>
        </mc:Fallback>
      </mc:AlternateContent>
      <p:sp>
        <p:nvSpPr>
          <p:cNvPr id="7" name="矩形 6"/>
          <p:cNvSpPr/>
          <p:nvPr/>
        </p:nvSpPr>
        <p:spPr>
          <a:xfrm>
            <a:off x="5353708" y="4293096"/>
            <a:ext cx="3079825" cy="2031325"/>
          </a:xfrm>
          <a:prstGeom prst="rect">
            <a:avLst/>
          </a:prstGeom>
        </p:spPr>
        <p:txBody>
          <a:bodyPr wrap="square">
            <a:spAutoFit/>
          </a:bodyPr>
          <a:lstStyle/>
          <a:p>
            <a:r>
              <a:rPr lang="zh-TW" altLang="en-US" sz="1800" dirty="0"/>
              <a:t>因此正則化可以基於：</a:t>
            </a:r>
          </a:p>
          <a:p>
            <a:endParaRPr lang="zh-TW" altLang="en-US" sz="1800" dirty="0"/>
          </a:p>
          <a:p>
            <a:pPr marL="285750" indent="-285750">
              <a:buFont typeface="Arial" panose="020B0604020202020204" pitchFamily="34" charset="0"/>
              <a:buChar char="•"/>
            </a:pPr>
            <a:r>
              <a:rPr lang="zh-TW" altLang="en-US" sz="1800" dirty="0"/>
              <a:t>數據 </a:t>
            </a:r>
            <a:r>
              <a:rPr lang="en-US" altLang="zh-TW" sz="1800" dirty="0"/>
              <a:t>D</a:t>
            </a:r>
          </a:p>
          <a:p>
            <a:pPr marL="285750" indent="-285750">
              <a:buFont typeface="Arial" panose="020B0604020202020204" pitchFamily="34" charset="0"/>
              <a:buChar char="•"/>
            </a:pPr>
            <a:r>
              <a:rPr lang="zh-TW" altLang="en-US" sz="1800" dirty="0"/>
              <a:t>網路架構 </a:t>
            </a:r>
            <a:r>
              <a:rPr lang="en-US" altLang="zh-TW" sz="1800" dirty="0"/>
              <a:t>f</a:t>
            </a:r>
          </a:p>
          <a:p>
            <a:pPr marL="285750" indent="-285750">
              <a:buFont typeface="Arial" panose="020B0604020202020204" pitchFamily="34" charset="0"/>
              <a:buChar char="•"/>
            </a:pPr>
            <a:r>
              <a:rPr lang="zh-TW" altLang="en-US" sz="1800" dirty="0"/>
              <a:t>誤差函數</a:t>
            </a:r>
            <a:r>
              <a:rPr lang="en-US" altLang="zh-TW" sz="1800" dirty="0"/>
              <a:t>E</a:t>
            </a:r>
          </a:p>
          <a:p>
            <a:pPr marL="285750" indent="-285750">
              <a:buFont typeface="Arial" panose="020B0604020202020204" pitchFamily="34" charset="0"/>
              <a:buChar char="•"/>
            </a:pPr>
            <a:r>
              <a:rPr lang="zh-TW" altLang="en-US" sz="1800" dirty="0"/>
              <a:t>正則化項 </a:t>
            </a:r>
            <a:r>
              <a:rPr lang="en-US" altLang="zh-TW" sz="1800" dirty="0"/>
              <a:t>R</a:t>
            </a:r>
          </a:p>
          <a:p>
            <a:pPr marL="285750" indent="-285750">
              <a:buFont typeface="Arial" panose="020B0604020202020204" pitchFamily="34" charset="0"/>
              <a:buChar char="•"/>
            </a:pPr>
            <a:r>
              <a:rPr lang="zh-TW" altLang="en-US" sz="1800" dirty="0"/>
              <a:t>優化函數 </a:t>
            </a:r>
            <a:r>
              <a:rPr lang="en-US" altLang="zh-TW" sz="1800" dirty="0" err="1"/>
              <a:t>arg</a:t>
            </a:r>
            <a:r>
              <a:rPr lang="en-US" altLang="zh-TW" sz="1800" dirty="0"/>
              <a:t> min</a:t>
            </a:r>
            <a:endParaRPr lang="zh-TW" altLang="en-US" sz="1800" dirty="0"/>
          </a:p>
        </p:txBody>
      </p:sp>
    </p:spTree>
    <p:extLst>
      <p:ext uri="{BB962C8B-B14F-4D97-AF65-F5344CB8AC3E}">
        <p14:creationId xmlns:p14="http://schemas.microsoft.com/office/powerpoint/2010/main" val="25116939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7" y="404664"/>
            <a:ext cx="8264525" cy="5040312"/>
          </a:xfrm>
        </p:spPr>
        <p:txBody>
          <a:bodyPr/>
          <a:lstStyle/>
          <a:p>
            <a:r>
              <a:rPr lang="zh-TW" altLang="en-US" dirty="0"/>
              <a:t>正則化可以基於：</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783257" y="3068960"/>
            <a:ext cx="7056784" cy="2896863"/>
          </a:xfrm>
          <a:prstGeom prst="rect">
            <a:avLst/>
          </a:prstGeom>
        </p:spPr>
      </p:pic>
    </p:spTree>
    <p:extLst>
      <p:ext uri="{BB962C8B-B14F-4D97-AF65-F5344CB8AC3E}">
        <p14:creationId xmlns:p14="http://schemas.microsoft.com/office/powerpoint/2010/main" val="146081754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a:t>
            </a:r>
            <a:r>
              <a:rPr lang="zh-TW" altLang="en-US" dirty="0"/>
              <a:t>梯度下降法</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b="0" dirty="0">
                <a:effectLst/>
              </a:rPr>
              <a:t>If we compute the partial derivatives of the cross-entropy relatively to all the weights and all the biases we obtain a "gradient", computed for a given image, label, and present value of weights and biases.</a:t>
            </a:r>
            <a:endParaRPr lang="zh-TW" altLang="en-US" dirty="0"/>
          </a:p>
        </p:txBody>
      </p:sp>
      <p:pic>
        <p:nvPicPr>
          <p:cNvPr id="4" name="圖片 3"/>
          <p:cNvPicPr>
            <a:picLocks noChangeAspect="1"/>
          </p:cNvPicPr>
          <p:nvPr/>
        </p:nvPicPr>
        <p:blipFill>
          <a:blip r:embed="rId2"/>
          <a:stretch>
            <a:fillRect/>
          </a:stretch>
        </p:blipFill>
        <p:spPr>
          <a:xfrm>
            <a:off x="711250" y="2780928"/>
            <a:ext cx="7200800" cy="3748923"/>
          </a:xfrm>
          <a:prstGeom prst="rect">
            <a:avLst/>
          </a:prstGeom>
        </p:spPr>
      </p:pic>
      <p:sp>
        <p:nvSpPr>
          <p:cNvPr id="5" name="矩形 4"/>
          <p:cNvSpPr/>
          <p:nvPr/>
        </p:nvSpPr>
        <p:spPr>
          <a:xfrm>
            <a:off x="4211960" y="2544958"/>
            <a:ext cx="4572000" cy="215444"/>
          </a:xfrm>
          <a:prstGeom prst="rect">
            <a:avLst/>
          </a:prstGeom>
        </p:spPr>
        <p:txBody>
          <a:bodyPr>
            <a:spAutoFit/>
          </a:bodyPr>
          <a:lstStyle/>
          <a:p>
            <a:r>
              <a:rPr lang="en-US" altLang="zh-TW" sz="800" dirty="0"/>
              <a:t>https://codelabs.developers.google.com/codelabs/keras-flowers-convnets/#3</a:t>
            </a:r>
            <a:endParaRPr lang="zh-TW" altLang="en-US" sz="800" dirty="0"/>
          </a:p>
        </p:txBody>
      </p:sp>
    </p:spTree>
    <p:extLst>
      <p:ext uri="{BB962C8B-B14F-4D97-AF65-F5344CB8AC3E}">
        <p14:creationId xmlns:p14="http://schemas.microsoft.com/office/powerpoint/2010/main" val="47065234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264525" cy="720725"/>
          </a:xfrm>
        </p:spPr>
        <p:txBody>
          <a:bodyPr/>
          <a:lstStyle/>
          <a:p>
            <a:r>
              <a:rPr lang="en-US" altLang="zh-TW" dirty="0"/>
              <a:t>1. Regularization based on data</a:t>
            </a:r>
            <a:endParaRPr lang="zh-TW" altLang="en-US" dirty="0"/>
          </a:p>
        </p:txBody>
      </p:sp>
      <p:sp>
        <p:nvSpPr>
          <p:cNvPr id="3" name="內容版面配置區 2"/>
          <p:cNvSpPr>
            <a:spLocks noGrp="1"/>
          </p:cNvSpPr>
          <p:nvPr>
            <p:ph idx="1"/>
          </p:nvPr>
        </p:nvSpPr>
        <p:spPr>
          <a:xfrm>
            <a:off x="179388" y="868697"/>
            <a:ext cx="8857108" cy="5800663"/>
          </a:xfrm>
        </p:spPr>
        <p:txBody>
          <a:bodyPr/>
          <a:lstStyle/>
          <a:p>
            <a:r>
              <a:rPr lang="en-US" altLang="zh-TW" sz="1400" b="0" dirty="0">
                <a:effectLst/>
              </a:rPr>
              <a:t>1. Data augmentation</a:t>
            </a:r>
          </a:p>
          <a:p>
            <a:r>
              <a:rPr lang="en-US" altLang="zh-TW" sz="1400" b="0" dirty="0">
                <a:effectLst/>
              </a:rPr>
              <a:t>Data augmentation’s simple idea is to train with more data. There are some problems with this approach in many cases, because you may not have the data, or you can get it but it is very expensive, time consuming.</a:t>
            </a:r>
          </a:p>
          <a:p>
            <a:r>
              <a:rPr lang="en-US" altLang="zh-TW" sz="1400" b="0" dirty="0">
                <a:effectLst/>
              </a:rPr>
              <a:t>This is why you may try to make some transformations on the data if this is possible. This works for images, simple image flip for instance.  </a:t>
            </a:r>
          </a:p>
          <a:p>
            <a:endParaRPr lang="en-US" altLang="zh-TW" sz="1400" b="0" dirty="0">
              <a:effectLst/>
            </a:endParaRPr>
          </a:p>
          <a:p>
            <a:r>
              <a:rPr lang="en-US" altLang="zh-TW" sz="1400" b="0" dirty="0">
                <a:effectLst/>
              </a:rPr>
              <a:t>2. Cross-validation</a:t>
            </a:r>
          </a:p>
          <a:p>
            <a:r>
              <a:rPr lang="en-US" altLang="zh-TW" sz="1400" b="0" dirty="0">
                <a:effectLst/>
              </a:rPr>
              <a:t>Cross-validation idea is this: use training data to generate a split each split has training and validation parts</a:t>
            </a:r>
          </a:p>
          <a:p>
            <a:r>
              <a:rPr lang="en-US" altLang="zh-TW" sz="1400" b="0" dirty="0">
                <a:effectLst/>
              </a:rPr>
              <a:t>If we instead just one split (two parts), create k parts we call it k-fold cross-validation. This means we have data into k subsets, called folds. Then, we train the algorithm on k-1 folds while using the remaining fold as the test set. The test set is called the holdout.</a:t>
            </a:r>
          </a:p>
          <a:p>
            <a:endParaRPr lang="en-US" altLang="zh-TW" sz="1400" b="0" dirty="0">
              <a:effectLst/>
            </a:endParaRPr>
          </a:p>
          <a:p>
            <a:r>
              <a:rPr lang="en-US" altLang="zh-TW" sz="1400" b="0" dirty="0">
                <a:effectLst/>
              </a:rPr>
              <a:t>3. Dropout</a:t>
            </a:r>
          </a:p>
          <a:p>
            <a:r>
              <a:rPr lang="en-US" altLang="zh-TW" sz="1400" b="0" dirty="0">
                <a:effectLst/>
              </a:rPr>
              <a:t>Dropout switches off some neurons in a layer so that they do not contribute any information or learn any information during forward step. It works while training only.  (</a:t>
            </a:r>
            <a:r>
              <a:rPr lang="zh-TW" altLang="en-US" sz="1400" b="0" dirty="0">
                <a:effectLst/>
              </a:rPr>
              <a:t>訓練時</a:t>
            </a:r>
            <a:r>
              <a:rPr lang="en-US" altLang="zh-TW" sz="1400" b="0" dirty="0">
                <a:effectLst/>
              </a:rPr>
              <a:t>. </a:t>
            </a:r>
            <a:r>
              <a:rPr lang="zh-TW" altLang="en-US" sz="1400" b="0" dirty="0">
                <a:effectLst/>
              </a:rPr>
              <a:t>用資料分別練各肌肉</a:t>
            </a:r>
            <a:r>
              <a:rPr lang="en-US" altLang="zh-TW" sz="1400" b="0" dirty="0">
                <a:effectLst/>
              </a:rPr>
              <a:t>.)</a:t>
            </a:r>
          </a:p>
          <a:p>
            <a:r>
              <a:rPr lang="en-US" altLang="zh-TW" sz="1400" b="0" dirty="0">
                <a:effectLst/>
              </a:rPr>
              <a:t> </a:t>
            </a:r>
          </a:p>
          <a:p>
            <a:r>
              <a:rPr lang="en-US" altLang="zh-TW" sz="1400" b="0" dirty="0">
                <a:effectLst/>
              </a:rPr>
              <a:t>4. Batch norm</a:t>
            </a:r>
            <a:r>
              <a:rPr lang="zh-TW" altLang="en-US" sz="1400" b="0" dirty="0">
                <a:effectLst/>
              </a:rPr>
              <a:t>　　</a:t>
            </a:r>
            <a:r>
              <a:rPr lang="en-US" altLang="zh-TW" sz="1400" dirty="0">
                <a:effectLst/>
              </a:rPr>
              <a:t>BN</a:t>
            </a:r>
          </a:p>
          <a:p>
            <a:r>
              <a:rPr lang="en-US" altLang="zh-TW" sz="1400" b="0" dirty="0">
                <a:effectLst/>
              </a:rPr>
              <a:t>Batch norm is a network layer. The idea is to reshape the input distribution to a new distribution N(0,1). This helps greatly to create deep network architectures. It effectively controls the data because the neuron activations should ideally be around 0 with the variance of 1. (</a:t>
            </a:r>
            <a:r>
              <a:rPr lang="zh-TW" altLang="en-US" sz="1400" b="0" dirty="0">
                <a:effectLst/>
              </a:rPr>
              <a:t>資料保持在主線</a:t>
            </a:r>
            <a:r>
              <a:rPr lang="en-US" altLang="zh-TW" sz="1400" b="0" dirty="0">
                <a:effectLst/>
              </a:rPr>
              <a:t>.</a:t>
            </a:r>
            <a:r>
              <a:rPr lang="zh-TW" altLang="en-US" sz="1400" b="0" dirty="0">
                <a:effectLst/>
              </a:rPr>
              <a:t>不會有梯度消失問題</a:t>
            </a:r>
            <a:r>
              <a:rPr lang="en-US" altLang="zh-TW" sz="1400" b="0" dirty="0">
                <a:effectLst/>
              </a:rPr>
              <a:t>)</a:t>
            </a:r>
          </a:p>
          <a:p>
            <a:endParaRPr lang="en-US" altLang="zh-TW" sz="1400" b="0" dirty="0">
              <a:effectLst/>
            </a:endParaRPr>
          </a:p>
          <a:p>
            <a:r>
              <a:rPr lang="en-US" altLang="zh-TW" sz="1400" b="0" dirty="0">
                <a:effectLst/>
              </a:rPr>
              <a:t>5. Large Batch size</a:t>
            </a:r>
          </a:p>
          <a:p>
            <a:r>
              <a:rPr lang="en-US" altLang="zh-TW" sz="1400" b="0" dirty="0">
                <a:effectLst/>
              </a:rPr>
              <a:t>Using a larger batch size may add a regularization effect so in some cases you may even remove the dropout.  </a:t>
            </a:r>
          </a:p>
          <a:p>
            <a:endParaRPr lang="en-US" altLang="zh-TW" sz="1400" b="0" dirty="0">
              <a:effectLst/>
            </a:endParaRPr>
          </a:p>
          <a:p>
            <a:r>
              <a:rPr lang="en-US" altLang="zh-TW" sz="1400" b="0" dirty="0">
                <a:effectLst/>
              </a:rPr>
              <a:t>6. Half precision</a:t>
            </a:r>
          </a:p>
          <a:p>
            <a:r>
              <a:rPr lang="en-US" altLang="zh-TW" sz="1400" b="0" dirty="0">
                <a:effectLst/>
              </a:rPr>
              <a:t>Converting a data to half precision (</a:t>
            </a:r>
            <a:r>
              <a:rPr lang="zh-TW" altLang="en-US" sz="1400" b="0" dirty="0">
                <a:effectLst/>
              </a:rPr>
              <a:t>資料解析度滅少</a:t>
            </a:r>
            <a:r>
              <a:rPr lang="en-US" altLang="zh-TW" sz="1400" b="0" dirty="0">
                <a:effectLst/>
              </a:rPr>
              <a:t>),  for instance in </a:t>
            </a:r>
            <a:r>
              <a:rPr lang="en-US" altLang="zh-TW" sz="1400" b="0" dirty="0" err="1">
                <a:effectLst/>
              </a:rPr>
              <a:t>PyTorch</a:t>
            </a:r>
            <a:r>
              <a:rPr lang="en-US" altLang="zh-TW" sz="1400" b="0" dirty="0">
                <a:effectLst/>
              </a:rPr>
              <a:t> improves the regularization.</a:t>
            </a:r>
          </a:p>
          <a:p>
            <a:endParaRPr lang="en-US" altLang="zh-TW" sz="1200" b="0" dirty="0">
              <a:effectLst/>
            </a:endParaRPr>
          </a:p>
          <a:p>
            <a:endParaRPr lang="en-US" altLang="zh-TW" sz="1200" b="0" dirty="0">
              <a:effectLst/>
            </a:endParaRPr>
          </a:p>
          <a:p>
            <a:endParaRPr lang="zh-TW" altLang="en-US" sz="1200" b="0" dirty="0">
              <a:effectLst/>
            </a:endParaRPr>
          </a:p>
        </p:txBody>
      </p:sp>
    </p:spTree>
    <p:extLst>
      <p:ext uri="{BB962C8B-B14F-4D97-AF65-F5344CB8AC3E}">
        <p14:creationId xmlns:p14="http://schemas.microsoft.com/office/powerpoint/2010/main" val="390044833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 name="圖片 4"/>
          <p:cNvPicPr>
            <a:picLocks noChangeAspect="1"/>
          </p:cNvPicPr>
          <p:nvPr/>
        </p:nvPicPr>
        <p:blipFill>
          <a:blip r:embed="rId2"/>
          <a:stretch>
            <a:fillRect/>
          </a:stretch>
        </p:blipFill>
        <p:spPr>
          <a:xfrm>
            <a:off x="145525" y="188640"/>
            <a:ext cx="4572638" cy="3286584"/>
          </a:xfrm>
          <a:prstGeom prst="rect">
            <a:avLst/>
          </a:prstGeom>
        </p:spPr>
      </p:pic>
      <p:pic>
        <p:nvPicPr>
          <p:cNvPr id="6" name="圖片 5"/>
          <p:cNvPicPr>
            <a:picLocks noChangeAspect="1"/>
          </p:cNvPicPr>
          <p:nvPr/>
        </p:nvPicPr>
        <p:blipFill>
          <a:blip r:embed="rId3"/>
          <a:stretch>
            <a:fillRect/>
          </a:stretch>
        </p:blipFill>
        <p:spPr>
          <a:xfrm>
            <a:off x="181747" y="3699608"/>
            <a:ext cx="8375254" cy="2736304"/>
          </a:xfrm>
          <a:prstGeom prst="rect">
            <a:avLst/>
          </a:prstGeom>
        </p:spPr>
      </p:pic>
      <p:sp>
        <p:nvSpPr>
          <p:cNvPr id="7" name="矩形 6"/>
          <p:cNvSpPr/>
          <p:nvPr/>
        </p:nvSpPr>
        <p:spPr>
          <a:xfrm>
            <a:off x="4752026" y="1394827"/>
            <a:ext cx="3666388" cy="646331"/>
          </a:xfrm>
          <a:prstGeom prst="rect">
            <a:avLst/>
          </a:prstGeom>
        </p:spPr>
        <p:txBody>
          <a:bodyPr wrap="none">
            <a:spAutoFit/>
          </a:bodyPr>
          <a:lstStyle/>
          <a:p>
            <a:r>
              <a:rPr lang="en-US" altLang="zh-TW" sz="1800" dirty="0"/>
              <a:t>The effect of Large Batch size</a:t>
            </a:r>
          </a:p>
          <a:p>
            <a:r>
              <a:rPr lang="en-US" altLang="zh-TW" sz="1800" dirty="0"/>
              <a:t>Compared with parameter regularizes</a:t>
            </a:r>
          </a:p>
        </p:txBody>
      </p:sp>
    </p:spTree>
    <p:extLst>
      <p:ext uri="{BB962C8B-B14F-4D97-AF65-F5344CB8AC3E}">
        <p14:creationId xmlns:p14="http://schemas.microsoft.com/office/powerpoint/2010/main" val="156573343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188640"/>
            <a:ext cx="9578028" cy="792733"/>
          </a:xfrm>
        </p:spPr>
        <p:txBody>
          <a:bodyPr/>
          <a:lstStyle/>
          <a:p>
            <a:r>
              <a:rPr lang="en-US" altLang="zh-TW" sz="2800" dirty="0"/>
              <a:t>2. Regularization based on network architecture methods</a:t>
            </a:r>
            <a:endParaRPr lang="zh-TW" altLang="en-US" sz="2800" dirty="0"/>
          </a:p>
        </p:txBody>
      </p:sp>
      <p:sp>
        <p:nvSpPr>
          <p:cNvPr id="3" name="內容版面配置區 2"/>
          <p:cNvSpPr>
            <a:spLocks noGrp="1"/>
          </p:cNvSpPr>
          <p:nvPr>
            <p:ph idx="1"/>
          </p:nvPr>
        </p:nvSpPr>
        <p:spPr>
          <a:xfrm>
            <a:off x="35496" y="908720"/>
            <a:ext cx="8857108" cy="5587577"/>
          </a:xfrm>
        </p:spPr>
        <p:txBody>
          <a:bodyPr/>
          <a:lstStyle/>
          <a:p>
            <a:pPr algn="l"/>
            <a:r>
              <a:rPr lang="en-US" altLang="zh-TW" b="0" dirty="0">
                <a:effectLst/>
              </a:rPr>
              <a:t>One common network architecture trick would be to use ensembles. Ensembles (</a:t>
            </a:r>
            <a:r>
              <a:rPr lang="zh-TW" altLang="en-US" b="0" dirty="0">
                <a:effectLst/>
              </a:rPr>
              <a:t>集成學習</a:t>
            </a:r>
            <a:r>
              <a:rPr lang="en-US" altLang="zh-TW" b="0" dirty="0">
                <a:effectLst/>
              </a:rPr>
              <a:t>) are combined separate models. The most well known are:</a:t>
            </a:r>
          </a:p>
          <a:p>
            <a:pPr marL="342900" indent="-342900" algn="l">
              <a:buFont typeface="Arial" panose="020B0604020202020204" pitchFamily="34" charset="0"/>
              <a:buChar char="•"/>
            </a:pPr>
            <a:r>
              <a:rPr lang="en-US" altLang="zh-TW" b="0" dirty="0">
                <a:effectLst/>
              </a:rPr>
              <a:t>bagging ensembles</a:t>
            </a:r>
          </a:p>
          <a:p>
            <a:pPr marL="342900" indent="-342900" algn="l">
              <a:buFont typeface="Arial" panose="020B0604020202020204" pitchFamily="34" charset="0"/>
              <a:buChar char="•"/>
            </a:pPr>
            <a:r>
              <a:rPr lang="en-US" altLang="zh-TW" b="0" dirty="0">
                <a:effectLst/>
              </a:rPr>
              <a:t>boosting ensembles</a:t>
            </a:r>
          </a:p>
          <a:p>
            <a:pPr marL="342900" indent="-342900" algn="l">
              <a:buFont typeface="Arial" panose="020B0604020202020204" pitchFamily="34" charset="0"/>
              <a:buChar char="•"/>
            </a:pPr>
            <a:r>
              <a:rPr lang="en-US" altLang="zh-TW" b="0" dirty="0">
                <a:effectLst/>
              </a:rPr>
              <a:t>stacked ensembles</a:t>
            </a:r>
          </a:p>
          <a:p>
            <a:pPr marL="342900" indent="-342900" algn="l">
              <a:buFont typeface="Arial" panose="020B0604020202020204" pitchFamily="34" charset="0"/>
              <a:buChar char="•"/>
            </a:pPr>
            <a:endParaRPr lang="en-US" altLang="zh-TW" b="0" dirty="0">
              <a:effectLst/>
            </a:endParaRPr>
          </a:p>
          <a:p>
            <a:pPr marL="342900" indent="-342900" algn="l">
              <a:buFont typeface="Arial" panose="020B0604020202020204" pitchFamily="34" charset="0"/>
              <a:buChar char="•"/>
            </a:pPr>
            <a:r>
              <a:rPr lang="en-US" altLang="zh-TW" sz="2000" b="0" dirty="0">
                <a:effectLst/>
              </a:rPr>
              <a:t>Ensemble Learning</a:t>
            </a:r>
            <a:r>
              <a:rPr lang="zh-TW" altLang="en-US" sz="2000" b="0" dirty="0">
                <a:effectLst/>
              </a:rPr>
              <a:t>基本條件是</a:t>
            </a:r>
            <a:r>
              <a:rPr lang="en-US" altLang="zh-TW" sz="2000" b="0" dirty="0">
                <a:effectLst/>
              </a:rPr>
              <a:t>:</a:t>
            </a:r>
            <a:r>
              <a:rPr lang="zh-TW" altLang="en-US" sz="2000" b="0" dirty="0">
                <a:effectLst/>
              </a:rPr>
              <a:t>每個分類器之間應該要有差異，每個分類器準確率需大於</a:t>
            </a:r>
            <a:r>
              <a:rPr lang="en-US" altLang="zh-TW" sz="2000" b="0" dirty="0">
                <a:effectLst/>
              </a:rPr>
              <a:t>0.5</a:t>
            </a:r>
            <a:r>
              <a:rPr lang="zh-TW" altLang="en-US" sz="2000" b="0" dirty="0">
                <a:effectLst/>
              </a:rPr>
              <a:t>。</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如果用的分類器沒有差異，那只是用很多個一樣的分類器來分類，結果合成起來是沒有差異的。</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如果分類器的精度</a:t>
            </a:r>
            <a:r>
              <a:rPr lang="en-US" altLang="zh-TW" sz="2000" b="0" dirty="0">
                <a:effectLst/>
              </a:rPr>
              <a:t>p&lt;0.5</a:t>
            </a:r>
            <a:r>
              <a:rPr lang="zh-TW" altLang="en-US" sz="2000" b="0" dirty="0">
                <a:effectLst/>
              </a:rPr>
              <a:t>，隨著</a:t>
            </a:r>
            <a:r>
              <a:rPr lang="en-US" altLang="zh-TW" sz="2000" b="0" dirty="0">
                <a:effectLst/>
              </a:rPr>
              <a:t>ensemble</a:t>
            </a:r>
            <a:r>
              <a:rPr lang="zh-TW" altLang="en-US" sz="2000" b="0" dirty="0">
                <a:effectLst/>
              </a:rPr>
              <a:t>規模的增加，分類準確率不斷下降；如果精度大於</a:t>
            </a:r>
            <a:r>
              <a:rPr lang="en-US" altLang="zh-TW" sz="2000" b="0" dirty="0">
                <a:effectLst/>
              </a:rPr>
              <a:t>p&gt;0.5</a:t>
            </a:r>
            <a:r>
              <a:rPr lang="zh-TW" altLang="en-US" sz="2000" b="0" dirty="0">
                <a:effectLst/>
              </a:rPr>
              <a:t>，那麼最終分類準確率可以趨向於</a:t>
            </a:r>
            <a:r>
              <a:rPr lang="en-US" altLang="zh-TW" sz="2000" b="0" dirty="0">
                <a:effectLst/>
              </a:rPr>
              <a:t>1</a:t>
            </a:r>
            <a:r>
              <a:rPr lang="zh-TW" altLang="en-US" sz="2000" b="0" dirty="0">
                <a:effectLst/>
              </a:rPr>
              <a:t>。</a:t>
            </a:r>
          </a:p>
          <a:p>
            <a:pPr marL="342900" indent="-342900" algn="l">
              <a:buFont typeface="Arial" panose="020B0604020202020204" pitchFamily="34" charset="0"/>
              <a:buChar char="•"/>
            </a:pPr>
            <a:r>
              <a:rPr lang="zh-TW" altLang="en-US" sz="2000" b="0" dirty="0">
                <a:effectLst/>
              </a:rPr>
              <a:t>既然稱為多重辨識器或集成學習顧明思義就是要產生很多個分類器，所以目標要放在</a:t>
            </a:r>
            <a:r>
              <a:rPr lang="zh-TW" altLang="en-US" sz="2000" dirty="0">
                <a:effectLst/>
              </a:rPr>
              <a:t>怎麼產生多個分類器</a:t>
            </a:r>
            <a:r>
              <a:rPr lang="zh-TW" altLang="en-US" sz="2000" b="0" dirty="0">
                <a:effectLst/>
              </a:rPr>
              <a:t>，用不同手法就可以產生不同的分類器。</a:t>
            </a:r>
          </a:p>
          <a:p>
            <a:pPr marL="342900" indent="-342900" algn="l">
              <a:buFont typeface="Arial" panose="020B0604020202020204" pitchFamily="34" charset="0"/>
              <a:buChar char="•"/>
            </a:pPr>
            <a:endParaRPr lang="en-US" altLang="zh-TW" b="0" dirty="0">
              <a:effectLst/>
            </a:endParaRPr>
          </a:p>
          <a:p>
            <a:pPr algn="l"/>
            <a:endParaRPr lang="zh-TW" altLang="en-US" dirty="0"/>
          </a:p>
        </p:txBody>
      </p:sp>
    </p:spTree>
    <p:extLst>
      <p:ext uri="{BB962C8B-B14F-4D97-AF65-F5344CB8AC3E}">
        <p14:creationId xmlns:p14="http://schemas.microsoft.com/office/powerpoint/2010/main" val="47624417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79512" y="194157"/>
            <a:ext cx="8784976"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tabLst/>
            </a:pPr>
            <a:r>
              <a:rPr kumimoji="0" lang="zh-TW" altLang="zh-TW" b="1" i="0" u="none" strike="noStrike" cap="none" normalizeH="0" baseline="0" dirty="0">
                <a:ln>
                  <a:noFill/>
                </a:ln>
                <a:solidFill>
                  <a:srgbClr val="000000"/>
                </a:solidFill>
                <a:effectLst/>
                <a:latin typeface="+mn-ea"/>
              </a:rPr>
              <a:t>Bagging</a:t>
            </a:r>
            <a:r>
              <a:rPr kumimoji="0" lang="en-US" altLang="zh-TW" b="1" i="0" u="none" strike="noStrike" cap="none" normalizeH="0" baseline="0" dirty="0">
                <a:ln>
                  <a:noFill/>
                </a:ln>
                <a:solidFill>
                  <a:srgbClr val="000000"/>
                </a:solidFill>
                <a:effectLst/>
                <a:latin typeface="+mn-ea"/>
              </a:rPr>
              <a:t> </a:t>
            </a:r>
            <a:r>
              <a:rPr lang="zh-TW" altLang="en-US" b="0" dirty="0">
                <a:effectLst/>
              </a:rPr>
              <a:t>（英語：</a:t>
            </a:r>
            <a:r>
              <a:rPr lang="en-US" altLang="zh-TW" b="0" dirty="0">
                <a:effectLst/>
              </a:rPr>
              <a:t>Bootstrap aggregating</a:t>
            </a:r>
            <a:r>
              <a:rPr lang="zh-TW" altLang="en-US" b="0" dirty="0">
                <a:effectLst/>
              </a:rPr>
              <a:t>，引導聚集算法），又稱</a:t>
            </a:r>
            <a:r>
              <a:rPr lang="zh-TW" altLang="en-US" b="0" dirty="0">
                <a:solidFill>
                  <a:srgbClr val="FF0000"/>
                </a:solidFill>
                <a:effectLst/>
              </a:rPr>
              <a:t>裝袋算法</a:t>
            </a:r>
            <a:r>
              <a:rPr lang="zh-TW" altLang="en-US" b="0" dirty="0">
                <a:effectLst/>
              </a:rPr>
              <a:t>，是機器學習領域的一種團體學習算法</a:t>
            </a:r>
            <a:endParaRPr kumimoji="0" lang="en-US" altLang="zh-TW"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1" i="0" u="none" strike="noStrike" cap="none" normalizeH="0" baseline="0" dirty="0">
              <a:ln>
                <a:noFill/>
              </a:ln>
              <a:solidFill>
                <a:srgbClr val="000000"/>
              </a:solidFill>
              <a:effectLst/>
              <a:latin typeface="+mn-ea"/>
            </a:endParaRPr>
          </a:p>
          <a:p>
            <a:pPr lvl="0" algn="l">
              <a:tabLst/>
            </a:pPr>
            <a:r>
              <a:rPr lang="en-US" altLang="zh-TW" sz="1800" b="0" dirty="0">
                <a:solidFill>
                  <a:srgbClr val="000000"/>
                </a:solidFill>
                <a:effectLst/>
                <a:latin typeface="+mn-ea"/>
              </a:rPr>
              <a:t>Bagging </a:t>
            </a:r>
            <a:r>
              <a:rPr lang="zh-TW" altLang="en-US" sz="1800" b="0" dirty="0">
                <a:solidFill>
                  <a:srgbClr val="FF0000"/>
                </a:solidFill>
                <a:effectLst/>
                <a:latin typeface="+mn-ea"/>
              </a:rPr>
              <a:t>採用並行組合弱學習機的思路</a:t>
            </a:r>
            <a:r>
              <a:rPr lang="zh-TW" altLang="en-US" sz="1800" b="0" dirty="0">
                <a:solidFill>
                  <a:srgbClr val="000000"/>
                </a:solidFill>
                <a:effectLst/>
                <a:latin typeface="+mn-ea"/>
              </a:rPr>
              <a:t>，概念很簡單從訓練資料中隨機抽取</a:t>
            </a:r>
            <a:r>
              <a:rPr lang="en-US" altLang="zh-TW" sz="1800" b="0" dirty="0">
                <a:solidFill>
                  <a:srgbClr val="000000"/>
                </a:solidFill>
                <a:effectLst/>
                <a:latin typeface="+mn-ea"/>
              </a:rPr>
              <a:t>(</a:t>
            </a:r>
            <a:r>
              <a:rPr lang="zh-TW" altLang="en-US" sz="1800" b="0" dirty="0">
                <a:solidFill>
                  <a:srgbClr val="000000"/>
                </a:solidFill>
                <a:effectLst/>
                <a:latin typeface="+mn-ea"/>
              </a:rPr>
              <a:t>取出後放回，</a:t>
            </a:r>
            <a:r>
              <a:rPr lang="en-US" altLang="zh-TW" sz="1800" b="0" dirty="0">
                <a:solidFill>
                  <a:srgbClr val="000000"/>
                </a:solidFill>
                <a:effectLst/>
                <a:latin typeface="+mn-ea"/>
              </a:rPr>
              <a:t>n&lt;N)</a:t>
            </a:r>
            <a:r>
              <a:rPr lang="zh-TW" altLang="en-US" sz="1800" b="0" dirty="0">
                <a:solidFill>
                  <a:srgbClr val="000000"/>
                </a:solidFill>
                <a:effectLst/>
                <a:latin typeface="+mn-ea"/>
              </a:rPr>
              <a:t>樣本訓練多個分類器</a:t>
            </a:r>
            <a:r>
              <a:rPr lang="en-US" altLang="zh-TW" sz="1800" b="0" dirty="0">
                <a:solidFill>
                  <a:srgbClr val="000000"/>
                </a:solidFill>
                <a:effectLst/>
                <a:latin typeface="+mn-ea"/>
              </a:rPr>
              <a:t>(</a:t>
            </a:r>
            <a:r>
              <a:rPr lang="zh-TW" altLang="en-US" sz="1800" b="0" dirty="0">
                <a:solidFill>
                  <a:srgbClr val="000000"/>
                </a:solidFill>
                <a:effectLst/>
                <a:latin typeface="+mn-ea"/>
              </a:rPr>
              <a:t>要多少個分類器自己設定</a:t>
            </a:r>
            <a:r>
              <a:rPr lang="en-US" altLang="zh-TW" sz="1800" b="0" dirty="0">
                <a:solidFill>
                  <a:srgbClr val="000000"/>
                </a:solidFill>
                <a:effectLst/>
                <a:latin typeface="+mn-ea"/>
              </a:rPr>
              <a:t>)</a:t>
            </a:r>
            <a:r>
              <a:rPr lang="zh-TW" altLang="en-US" sz="1800" b="0" dirty="0">
                <a:solidFill>
                  <a:srgbClr val="000000"/>
                </a:solidFill>
                <a:effectLst/>
                <a:latin typeface="+mn-ea"/>
              </a:rPr>
              <a:t>，每個分類器的權重一致最後用投票方式</a:t>
            </a:r>
            <a:r>
              <a:rPr lang="en-US" altLang="zh-TW" sz="1800" b="0" dirty="0">
                <a:solidFill>
                  <a:srgbClr val="000000"/>
                </a:solidFill>
                <a:effectLst/>
                <a:latin typeface="+mn-ea"/>
              </a:rPr>
              <a:t>(Majority vote)</a:t>
            </a:r>
            <a:r>
              <a:rPr lang="zh-TW" altLang="en-US" sz="1800" b="0" dirty="0">
                <a:solidFill>
                  <a:srgbClr val="000000"/>
                </a:solidFill>
                <a:effectLst/>
                <a:latin typeface="+mn-ea"/>
              </a:rPr>
              <a:t>得到最終結果，而這種抽樣的方法在統計上稱為</a:t>
            </a:r>
            <a:r>
              <a:rPr lang="en-US" altLang="zh-TW" sz="1800" b="0" dirty="0">
                <a:solidFill>
                  <a:srgbClr val="000000"/>
                </a:solidFill>
                <a:effectLst/>
                <a:latin typeface="+mn-ea"/>
              </a:rPr>
              <a:t>bootstrap</a:t>
            </a:r>
            <a:r>
              <a:rPr lang="zh-TW" altLang="en-US" sz="1800" b="0" dirty="0">
                <a:solidFill>
                  <a:srgbClr val="000000"/>
                </a:solidFill>
                <a:effectLst/>
                <a:latin typeface="+mn-ea"/>
              </a:rPr>
              <a:t>。</a:t>
            </a:r>
            <a:endParaRPr lang="en-US" altLang="zh-TW" sz="1800" b="0" dirty="0">
              <a:solidFill>
                <a:srgbClr val="000000"/>
              </a:solidFill>
              <a:effectLst/>
              <a:latin typeface="+mn-ea"/>
            </a:endParaRPr>
          </a:p>
          <a:p>
            <a:pPr lvl="0" algn="l">
              <a:tabLst/>
            </a:pPr>
            <a:endParaRPr kumimoji="0" lang="en-US" altLang="zh-TW" sz="1800" b="0" i="0" u="none" strike="noStrike" cap="none" normalizeH="0" baseline="0" dirty="0">
              <a:ln>
                <a:noFill/>
              </a:ln>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r>
              <a:rPr lang="en-US" altLang="zh-TW" sz="1800" dirty="0"/>
              <a:t>Bagging</a:t>
            </a:r>
            <a:r>
              <a:rPr lang="zh-TW" altLang="en-US" sz="1800" dirty="0"/>
              <a:t>的優點在於原始訓練樣本中有噪聲資料</a:t>
            </a:r>
            <a:r>
              <a:rPr lang="en-US" altLang="zh-TW" sz="1800" dirty="0"/>
              <a:t>(</a:t>
            </a:r>
            <a:r>
              <a:rPr lang="zh-TW" altLang="en-US" sz="1800" dirty="0"/>
              <a:t>不好的資料</a:t>
            </a:r>
            <a:r>
              <a:rPr lang="en-US" altLang="zh-TW" sz="1800" dirty="0"/>
              <a:t>)</a:t>
            </a:r>
            <a:r>
              <a:rPr lang="zh-TW" altLang="en-US" sz="1800" dirty="0"/>
              <a:t>，透過</a:t>
            </a:r>
            <a:r>
              <a:rPr lang="en-US" altLang="zh-TW" sz="1800" dirty="0"/>
              <a:t>Bagging</a:t>
            </a:r>
            <a:r>
              <a:rPr lang="zh-TW" altLang="en-US" sz="1800" dirty="0"/>
              <a:t>抽樣就有機會不讓有噪聲資料被訓練到，所以可以降低模型的不穩定性</a:t>
            </a:r>
            <a:r>
              <a:rPr lang="zh-TW" altLang="en-US" b="0" dirty="0">
                <a:effectLst/>
              </a:rPr>
              <a:t>。</a:t>
            </a:r>
            <a:endParaRPr kumimoji="0" lang="en-US" altLang="zh-TW" sz="1800" b="0" i="0" u="none" strike="noStrike" cap="none" normalizeH="0" baseline="0" dirty="0">
              <a:ln>
                <a:noFill/>
              </a:ln>
              <a:solidFill>
                <a:srgbClr val="000000"/>
              </a:solidFill>
              <a:effectLst/>
              <a:latin typeface="+mn-ea"/>
            </a:endParaRPr>
          </a:p>
        </p:txBody>
      </p:sp>
      <p:pic>
        <p:nvPicPr>
          <p:cNvPr id="5" name="圖片 4"/>
          <p:cNvPicPr>
            <a:picLocks noChangeAspect="1"/>
          </p:cNvPicPr>
          <p:nvPr/>
        </p:nvPicPr>
        <p:blipFill>
          <a:blip r:embed="rId2"/>
          <a:stretch>
            <a:fillRect/>
          </a:stretch>
        </p:blipFill>
        <p:spPr>
          <a:xfrm>
            <a:off x="1043608" y="2564904"/>
            <a:ext cx="7585795" cy="2736304"/>
          </a:xfrm>
          <a:prstGeom prst="rect">
            <a:avLst/>
          </a:prstGeom>
        </p:spPr>
      </p:pic>
    </p:spTree>
    <p:extLst>
      <p:ext uri="{BB962C8B-B14F-4D97-AF65-F5344CB8AC3E}">
        <p14:creationId xmlns:p14="http://schemas.microsoft.com/office/powerpoint/2010/main" val="419594833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395536" y="332656"/>
            <a:ext cx="8424936" cy="6408712"/>
          </a:xfrm>
        </p:spPr>
        <p:txBody>
          <a:bodyPr/>
          <a:lstStyle/>
          <a:p>
            <a:r>
              <a:rPr lang="en-US" altLang="zh-TW" sz="2000" dirty="0">
                <a:effectLst>
                  <a:outerShdw blurRad="38100" dist="38100" dir="2700000" algn="tl">
                    <a:srgbClr val="000000">
                      <a:alpha val="43137"/>
                    </a:srgbClr>
                  </a:outerShdw>
                </a:effectLst>
              </a:rPr>
              <a:t>Boosting</a:t>
            </a:r>
            <a:r>
              <a:rPr lang="en-US" altLang="zh-TW" sz="2000" b="0" dirty="0">
                <a:effectLst/>
              </a:rPr>
              <a:t>   (</a:t>
            </a:r>
            <a:r>
              <a:rPr lang="zh-TW" altLang="en-US" sz="2000" b="0" dirty="0">
                <a:effectLst/>
              </a:rPr>
              <a:t>提升法</a:t>
            </a:r>
            <a:r>
              <a:rPr lang="en-US" altLang="zh-TW" sz="2000" b="0" dirty="0">
                <a:effectLst/>
              </a:rPr>
              <a:t>)</a:t>
            </a:r>
          </a:p>
          <a:p>
            <a:r>
              <a:rPr lang="en-US" altLang="zh-TW" sz="2000" b="0" dirty="0">
                <a:effectLst/>
              </a:rPr>
              <a:t>Boosting </a:t>
            </a:r>
            <a:r>
              <a:rPr lang="zh-TW" altLang="en-US" sz="2000" b="0" dirty="0">
                <a:solidFill>
                  <a:srgbClr val="FF0000"/>
                </a:solidFill>
                <a:effectLst/>
              </a:rPr>
              <a:t>採用序列組合弱學習機的思路</a:t>
            </a:r>
            <a:r>
              <a:rPr lang="zh-TW" altLang="en-US" sz="2000" b="0" dirty="0">
                <a:effectLst/>
              </a:rPr>
              <a:t>，算法是將很多個弱的分類器</a:t>
            </a:r>
            <a:r>
              <a:rPr lang="en-US" altLang="zh-TW" sz="2000" b="0" dirty="0">
                <a:effectLst/>
              </a:rPr>
              <a:t>(weak classifier)</a:t>
            </a:r>
            <a:r>
              <a:rPr lang="zh-TW" altLang="en-US" sz="2000" b="0" dirty="0">
                <a:effectLst/>
              </a:rPr>
              <a:t>進行合成變成一個強分類器</a:t>
            </a:r>
            <a:r>
              <a:rPr lang="en-US" altLang="zh-TW" sz="2000" b="0" dirty="0">
                <a:effectLst/>
              </a:rPr>
              <a:t>(Strong classifier)</a:t>
            </a:r>
            <a:r>
              <a:rPr lang="zh-TW" altLang="en-US" sz="2000" b="0" dirty="0">
                <a:effectLst/>
              </a:rPr>
              <a:t>，和</a:t>
            </a:r>
            <a:r>
              <a:rPr lang="en-US" altLang="zh-TW" sz="2000" b="0" dirty="0">
                <a:effectLst/>
              </a:rPr>
              <a:t>Bagging</a:t>
            </a:r>
            <a:r>
              <a:rPr lang="zh-TW" altLang="en-US" sz="2000" b="0" dirty="0">
                <a:effectLst/>
              </a:rPr>
              <a:t>不同的是分類器之間是有關聯性的，是透過將舊分類器的錯誤資料權重提高，然後再訓練新的分類器，這樣新的分類器就會學習到錯誤分類資料</a:t>
            </a:r>
            <a:r>
              <a:rPr lang="en-US" altLang="zh-TW" sz="2000" b="0" dirty="0">
                <a:effectLst/>
              </a:rPr>
              <a:t>(misclassified data)</a:t>
            </a:r>
            <a:r>
              <a:rPr lang="zh-TW" altLang="en-US" sz="2000" b="0" dirty="0">
                <a:effectLst/>
              </a:rPr>
              <a:t>的特性，進而提升分類結果。</a:t>
            </a:r>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r>
              <a:rPr lang="en-US" altLang="zh-TW" sz="2000" b="0" i="1" dirty="0">
                <a:effectLst/>
              </a:rPr>
              <a:t>Note: </a:t>
            </a:r>
            <a:r>
              <a:rPr lang="zh-TW" altLang="en-US" sz="2000" b="0" i="1" dirty="0">
                <a:effectLst/>
              </a:rPr>
              <a:t>由於</a:t>
            </a:r>
            <a:r>
              <a:rPr lang="en-US" altLang="zh-TW" sz="2000" b="0" i="1" dirty="0">
                <a:effectLst/>
              </a:rPr>
              <a:t>Boosting</a:t>
            </a:r>
            <a:r>
              <a:rPr lang="zh-TW" altLang="en-US" sz="2000" b="0" i="1" dirty="0">
                <a:effectLst/>
              </a:rPr>
              <a:t>將注意力集中在分類錯誤的資料上，因此</a:t>
            </a:r>
            <a:r>
              <a:rPr lang="en-US" altLang="zh-TW" sz="2000" b="0" i="1" dirty="0">
                <a:effectLst/>
              </a:rPr>
              <a:t>Boosting</a:t>
            </a:r>
            <a:r>
              <a:rPr lang="zh-TW" altLang="en-US" sz="2000" b="0" i="1" dirty="0">
                <a:effectLst/>
              </a:rPr>
              <a:t>對訓練資料的噪聲非常敏感，如果一筆訓練資料噪聲資料很多，那後面分類器都會集中在進行噪聲資料上分類，反而會影響最終的分類性能。</a:t>
            </a:r>
            <a:endParaRPr lang="zh-TW" altLang="en-US" sz="2000" b="0" dirty="0">
              <a:effectLst/>
            </a:endParaRPr>
          </a:p>
          <a:p>
            <a:endParaRPr lang="zh-TW" altLang="en-US" sz="2000" dirty="0"/>
          </a:p>
        </p:txBody>
      </p:sp>
      <p:pic>
        <p:nvPicPr>
          <p:cNvPr id="6" name="圖片 5"/>
          <p:cNvPicPr>
            <a:picLocks noChangeAspect="1"/>
          </p:cNvPicPr>
          <p:nvPr/>
        </p:nvPicPr>
        <p:blipFill>
          <a:blip r:embed="rId2"/>
          <a:stretch>
            <a:fillRect/>
          </a:stretch>
        </p:blipFill>
        <p:spPr>
          <a:xfrm>
            <a:off x="971599" y="2276872"/>
            <a:ext cx="7583961" cy="2952328"/>
          </a:xfrm>
          <a:prstGeom prst="rect">
            <a:avLst/>
          </a:prstGeom>
        </p:spPr>
      </p:pic>
    </p:spTree>
    <p:extLst>
      <p:ext uri="{BB962C8B-B14F-4D97-AF65-F5344CB8AC3E}">
        <p14:creationId xmlns:p14="http://schemas.microsoft.com/office/powerpoint/2010/main" val="229110096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Bagging</a:t>
            </a:r>
            <a:r>
              <a:rPr lang="zh-TW" altLang="en-US" dirty="0"/>
              <a:t>與</a:t>
            </a:r>
            <a:r>
              <a:rPr lang="en-US" altLang="zh-TW" dirty="0"/>
              <a:t>Boosting</a:t>
            </a:r>
            <a:r>
              <a:rPr lang="zh-TW" altLang="en-US" dirty="0"/>
              <a:t>的區別之處：</a:t>
            </a:r>
          </a:p>
        </p:txBody>
      </p:sp>
      <p:sp>
        <p:nvSpPr>
          <p:cNvPr id="3" name="內容版面配置區 2"/>
          <p:cNvSpPr>
            <a:spLocks noGrp="1"/>
          </p:cNvSpPr>
          <p:nvPr>
            <p:ph idx="1"/>
          </p:nvPr>
        </p:nvSpPr>
        <p:spPr>
          <a:xfrm>
            <a:off x="179388" y="1153790"/>
            <a:ext cx="8641084" cy="5443561"/>
          </a:xfrm>
        </p:spPr>
        <p:txBody>
          <a:bodyPr/>
          <a:lstStyle/>
          <a:p>
            <a:pPr algn="l"/>
            <a:r>
              <a:rPr lang="zh-TW" altLang="en-US" sz="2000" dirty="0">
                <a:solidFill>
                  <a:srgbClr val="292929"/>
                </a:solidFill>
                <a:effectLst/>
                <a:latin typeface="sohne"/>
              </a:rPr>
              <a:t>訓練樣本</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每一次的訓練集是隨機抽取</a:t>
            </a:r>
            <a:r>
              <a:rPr lang="en-US" altLang="zh-TW" sz="2000" b="0" dirty="0">
                <a:solidFill>
                  <a:srgbClr val="292929"/>
                </a:solidFill>
                <a:effectLst/>
                <a:latin typeface="charter"/>
              </a:rPr>
              <a:t>(</a:t>
            </a:r>
            <a:r>
              <a:rPr lang="zh-TW" altLang="en-US" sz="2000" b="0" dirty="0">
                <a:solidFill>
                  <a:srgbClr val="292929"/>
                </a:solidFill>
                <a:effectLst/>
                <a:latin typeface="charter"/>
              </a:rPr>
              <a:t>每個樣本權重一致</a:t>
            </a:r>
            <a:r>
              <a:rPr lang="en-US" altLang="zh-TW" sz="2000" b="0" dirty="0">
                <a:solidFill>
                  <a:srgbClr val="292929"/>
                </a:solidFill>
                <a:effectLst/>
                <a:latin typeface="charter"/>
              </a:rPr>
              <a:t>)</a:t>
            </a:r>
            <a:r>
              <a:rPr lang="zh-TW" altLang="en-US" sz="2000" b="0" dirty="0">
                <a:solidFill>
                  <a:srgbClr val="292929"/>
                </a:solidFill>
                <a:effectLst/>
                <a:latin typeface="charter"/>
              </a:rPr>
              <a:t>，抽出可放回，以獨立同分布選取的訓練樣本子集訓練弱分類器。</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每一次的訓練集不變，訓練集之間的選擇不是獨立的，每一是選擇的訓練集都是依賴上一次學習得結果，根據錯誤率</a:t>
            </a:r>
            <a:r>
              <a:rPr lang="en-US" altLang="zh-TW" sz="2000" b="0" dirty="0">
                <a:solidFill>
                  <a:srgbClr val="292929"/>
                </a:solidFill>
                <a:effectLst/>
                <a:latin typeface="charter"/>
              </a:rPr>
              <a:t>(</a:t>
            </a:r>
            <a:r>
              <a:rPr lang="zh-TW" altLang="en-US" sz="2000" b="0" dirty="0">
                <a:solidFill>
                  <a:srgbClr val="292929"/>
                </a:solidFill>
                <a:effectLst/>
                <a:latin typeface="charter"/>
              </a:rPr>
              <a:t>給予訓練樣本不同的權重</a:t>
            </a:r>
            <a:r>
              <a:rPr lang="en-US" altLang="zh-TW" sz="2000" b="0" dirty="0">
                <a:solidFill>
                  <a:srgbClr val="292929"/>
                </a:solidFill>
                <a:effectLst/>
                <a:latin typeface="charter"/>
              </a:rPr>
              <a:t>)</a:t>
            </a:r>
            <a:r>
              <a:rPr lang="zh-TW" altLang="en-US" sz="2000" b="0" dirty="0">
                <a:solidFill>
                  <a:srgbClr val="292929"/>
                </a:solidFill>
                <a:effectLst/>
                <a:latin typeface="charter"/>
              </a:rPr>
              <a:t>取樣。</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分類器</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每個分類器的權重相等。</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每個弱分類器都有相應的權重，對於分類誤差小的分類器會有更大的權重。</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每個分類器的取得</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每個分類器可以並行生成。</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每個弱分類器只能依賴上一次的分類器順序生成。</a:t>
            </a:r>
          </a:p>
          <a:p>
            <a:endParaRPr lang="zh-TW" altLang="en-US" dirty="0"/>
          </a:p>
        </p:txBody>
      </p:sp>
    </p:spTree>
    <p:extLst>
      <p:ext uri="{BB962C8B-B14F-4D97-AF65-F5344CB8AC3E}">
        <p14:creationId xmlns:p14="http://schemas.microsoft.com/office/powerpoint/2010/main" val="84239922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8264525" cy="5040312"/>
          </a:xfrm>
        </p:spPr>
        <p:txBody>
          <a:bodyPr/>
          <a:lstStyle/>
          <a:p>
            <a:r>
              <a:rPr lang="en-US" altLang="zh-TW" dirty="0">
                <a:effectLst/>
              </a:rPr>
              <a:t>Stacking (</a:t>
            </a:r>
            <a:r>
              <a:rPr lang="zh-TW" altLang="en-US" dirty="0">
                <a:effectLst/>
              </a:rPr>
              <a:t>堆疊法</a:t>
            </a:r>
            <a:r>
              <a:rPr lang="en-US" altLang="zh-TW" dirty="0">
                <a:effectLst/>
              </a:rPr>
              <a:t>)</a:t>
            </a:r>
          </a:p>
          <a:p>
            <a:r>
              <a:rPr lang="en-US" altLang="zh-TW" sz="2000" b="0" dirty="0">
                <a:effectLst/>
              </a:rPr>
              <a:t>Stacking was invented in 1992 by </a:t>
            </a:r>
            <a:r>
              <a:rPr lang="en-US" altLang="zh-TW" sz="2000" b="0" dirty="0" err="1">
                <a:effectLst/>
              </a:rPr>
              <a:t>Wolpert</a:t>
            </a:r>
            <a:r>
              <a:rPr lang="en-US" altLang="zh-TW" sz="2000" b="0" dirty="0">
                <a:effectLst/>
              </a:rPr>
              <a:t>.</a:t>
            </a:r>
          </a:p>
          <a:p>
            <a:r>
              <a:rPr lang="en-US" altLang="zh-TW" sz="2000" b="0" dirty="0">
                <a:effectLst/>
              </a:rPr>
              <a:t>Stacking 4 steps:</a:t>
            </a:r>
          </a:p>
          <a:p>
            <a:endParaRPr lang="en-US" altLang="zh-TW" sz="2000" b="0" dirty="0">
              <a:effectLst/>
            </a:endParaRPr>
          </a:p>
          <a:p>
            <a:pPr marL="342900" indent="-342900">
              <a:buFont typeface="Arial" panose="020B0604020202020204" pitchFamily="34" charset="0"/>
              <a:buChar char="•"/>
            </a:pPr>
            <a:r>
              <a:rPr lang="en-US" altLang="zh-TW" sz="2000" b="0" dirty="0">
                <a:effectLst/>
              </a:rPr>
              <a:t>Create train and validation sets (splitting)</a:t>
            </a:r>
          </a:p>
          <a:p>
            <a:pPr marL="342900" indent="-342900">
              <a:buFont typeface="Arial" panose="020B0604020202020204" pitchFamily="34" charset="0"/>
              <a:buChar char="•"/>
            </a:pPr>
            <a:r>
              <a:rPr lang="en-US" altLang="zh-TW" sz="2000" dirty="0">
                <a:effectLst/>
              </a:rPr>
              <a:t>Train</a:t>
            </a:r>
            <a:r>
              <a:rPr lang="en-US" altLang="zh-TW" sz="2000" b="0" dirty="0">
                <a:effectLst/>
              </a:rPr>
              <a:t> based models on </a:t>
            </a:r>
            <a:r>
              <a:rPr lang="en-US" altLang="zh-TW" sz="2000" dirty="0">
                <a:effectLst/>
              </a:rPr>
              <a:t>train set</a:t>
            </a:r>
            <a:endParaRPr lang="en-US" altLang="zh-TW" sz="2000" b="0" dirty="0">
              <a:effectLst/>
            </a:endParaRPr>
          </a:p>
          <a:p>
            <a:pPr marL="342900" indent="-342900">
              <a:buFont typeface="Arial" panose="020B0604020202020204" pitchFamily="34" charset="0"/>
              <a:buChar char="•"/>
            </a:pPr>
            <a:r>
              <a:rPr lang="en-US" altLang="zh-TW" sz="2000" dirty="0">
                <a:effectLst/>
              </a:rPr>
              <a:t>Predict</a:t>
            </a:r>
            <a:r>
              <a:rPr lang="en-US" altLang="zh-TW" sz="2000" b="0" dirty="0">
                <a:effectLst/>
              </a:rPr>
              <a:t> using based models on </a:t>
            </a:r>
            <a:r>
              <a:rPr lang="en-US" altLang="zh-TW" sz="2000" dirty="0">
                <a:effectLst/>
              </a:rPr>
              <a:t>validation set</a:t>
            </a:r>
            <a:endParaRPr lang="en-US" altLang="zh-TW" sz="2000" b="0" dirty="0">
              <a:effectLst/>
            </a:endParaRPr>
          </a:p>
          <a:p>
            <a:pPr marL="342900" indent="-342900">
              <a:buFont typeface="Arial" panose="020B0604020202020204" pitchFamily="34" charset="0"/>
              <a:buChar char="•"/>
            </a:pPr>
            <a:r>
              <a:rPr lang="en-US" altLang="zh-TW" sz="2000" b="0" dirty="0">
                <a:effectLst/>
              </a:rPr>
              <a:t>Stack predictions of base models to train high level models (</a:t>
            </a:r>
            <a:r>
              <a:rPr lang="en-US" altLang="zh-TW" sz="2000" dirty="0">
                <a:effectLst/>
              </a:rPr>
              <a:t>meta models </a:t>
            </a:r>
            <a:r>
              <a:rPr lang="en-US" altLang="zh-TW" sz="2000" b="0" dirty="0">
                <a:effectLst/>
              </a:rPr>
              <a:t>)</a:t>
            </a:r>
          </a:p>
          <a:p>
            <a:endParaRPr lang="zh-TW" altLang="en-US" dirty="0"/>
          </a:p>
        </p:txBody>
      </p:sp>
      <p:pic>
        <p:nvPicPr>
          <p:cNvPr id="4" name="圖片 3"/>
          <p:cNvPicPr>
            <a:picLocks noChangeAspect="1"/>
          </p:cNvPicPr>
          <p:nvPr/>
        </p:nvPicPr>
        <p:blipFill>
          <a:blip r:embed="rId2"/>
          <a:stretch>
            <a:fillRect/>
          </a:stretch>
        </p:blipFill>
        <p:spPr>
          <a:xfrm>
            <a:off x="179512" y="3933056"/>
            <a:ext cx="3141906" cy="2304380"/>
          </a:xfrm>
          <a:prstGeom prst="rect">
            <a:avLst/>
          </a:prstGeom>
        </p:spPr>
      </p:pic>
      <p:pic>
        <p:nvPicPr>
          <p:cNvPr id="5" name="圖片 4"/>
          <p:cNvPicPr>
            <a:picLocks noChangeAspect="1"/>
          </p:cNvPicPr>
          <p:nvPr/>
        </p:nvPicPr>
        <p:blipFill>
          <a:blip r:embed="rId3"/>
          <a:stretch>
            <a:fillRect/>
          </a:stretch>
        </p:blipFill>
        <p:spPr>
          <a:xfrm>
            <a:off x="3851920" y="3140968"/>
            <a:ext cx="4982460" cy="3611141"/>
          </a:xfrm>
          <a:prstGeom prst="rect">
            <a:avLst/>
          </a:prstGeom>
        </p:spPr>
      </p:pic>
      <p:sp>
        <p:nvSpPr>
          <p:cNvPr id="6" name="矩形 5"/>
          <p:cNvSpPr/>
          <p:nvPr/>
        </p:nvSpPr>
        <p:spPr>
          <a:xfrm>
            <a:off x="4932040" y="271155"/>
            <a:ext cx="4104456" cy="2031325"/>
          </a:xfrm>
          <a:prstGeom prst="rect">
            <a:avLst/>
          </a:prstGeom>
        </p:spPr>
        <p:txBody>
          <a:bodyPr wrap="square">
            <a:spAutoFit/>
          </a:bodyPr>
          <a:lstStyle/>
          <a:p>
            <a:pPr marL="285750" indent="-285750">
              <a:buFont typeface="Arial" panose="020B0604020202020204" pitchFamily="34" charset="0"/>
              <a:buChar char="•"/>
            </a:pPr>
            <a:r>
              <a:rPr lang="zh-TW" altLang="en-US" sz="1400" dirty="0">
                <a:latin typeface="+mn-ea"/>
                <a:ea typeface="+mn-ea"/>
              </a:rPr>
              <a:t>使用 </a:t>
            </a:r>
            <a:r>
              <a:rPr lang="en-US" altLang="zh-TW" sz="1400" dirty="0">
                <a:latin typeface="+mn-ea"/>
                <a:ea typeface="+mn-ea"/>
              </a:rPr>
              <a:t>Stacking </a:t>
            </a:r>
            <a:r>
              <a:rPr lang="zh-TW" altLang="en-US" sz="1400" dirty="0">
                <a:latin typeface="+mn-ea"/>
                <a:ea typeface="+mn-ea"/>
              </a:rPr>
              <a:t>方法</a:t>
            </a:r>
            <a:r>
              <a:rPr lang="en-US" altLang="zh-TW" sz="1400" dirty="0">
                <a:latin typeface="+mn-ea"/>
                <a:ea typeface="+mn-ea"/>
              </a:rPr>
              <a:t>.</a:t>
            </a:r>
            <a:r>
              <a:rPr lang="zh-TW" altLang="en-US" sz="1400" dirty="0">
                <a:latin typeface="+mn-ea"/>
                <a:ea typeface="+mn-ea"/>
              </a:rPr>
              <a:t>把 </a:t>
            </a:r>
            <a:r>
              <a:rPr lang="en-US" altLang="zh-TW" sz="1400" dirty="0">
                <a:latin typeface="+mn-ea"/>
                <a:ea typeface="+mn-ea"/>
              </a:rPr>
              <a:t>training data </a:t>
            </a:r>
            <a:r>
              <a:rPr lang="zh-TW" altLang="en-US" sz="1400" dirty="0">
                <a:latin typeface="+mn-ea"/>
                <a:ea typeface="+mn-ea"/>
              </a:rPr>
              <a:t>切成兩部分</a:t>
            </a:r>
          </a:p>
          <a:p>
            <a:pPr marL="285750" indent="-285750">
              <a:buFont typeface="Arial" panose="020B0604020202020204" pitchFamily="34" charset="0"/>
              <a:buChar char="•"/>
            </a:pPr>
            <a:r>
              <a:rPr lang="zh-TW" altLang="en-US" sz="1400" dirty="0">
                <a:latin typeface="+mn-ea"/>
                <a:ea typeface="+mn-ea"/>
              </a:rPr>
              <a:t>一部分拿來 </a:t>
            </a:r>
            <a:r>
              <a:rPr lang="en-US" altLang="zh-TW" sz="1400" dirty="0">
                <a:latin typeface="+mn-ea"/>
                <a:ea typeface="+mn-ea"/>
              </a:rPr>
              <a:t>Learn </a:t>
            </a:r>
            <a:r>
              <a:rPr lang="zh-TW" altLang="en-US" sz="1400" dirty="0">
                <a:latin typeface="+mn-ea"/>
                <a:ea typeface="+mn-ea"/>
              </a:rPr>
              <a:t>前面的 </a:t>
            </a:r>
            <a:r>
              <a:rPr lang="en-US" altLang="zh-TW" sz="1400" dirty="0">
                <a:latin typeface="+mn-ea"/>
                <a:ea typeface="+mn-ea"/>
              </a:rPr>
              <a:t>classifier, </a:t>
            </a:r>
            <a:r>
              <a:rPr lang="zh-TW" altLang="en-US" sz="1400" dirty="0">
                <a:latin typeface="+mn-ea"/>
                <a:ea typeface="+mn-ea"/>
              </a:rPr>
              <a:t>另一部分拿來 </a:t>
            </a:r>
            <a:r>
              <a:rPr lang="en-US" altLang="zh-TW" sz="1400" dirty="0">
                <a:latin typeface="+mn-ea"/>
                <a:ea typeface="+mn-ea"/>
              </a:rPr>
              <a:t>train </a:t>
            </a:r>
            <a:r>
              <a:rPr lang="zh-TW" altLang="en-US" sz="1400" dirty="0">
                <a:latin typeface="+mn-ea"/>
                <a:ea typeface="+mn-ea"/>
              </a:rPr>
              <a:t>後面的 </a:t>
            </a:r>
            <a:r>
              <a:rPr lang="en-US" altLang="zh-TW" sz="1400" dirty="0">
                <a:latin typeface="+mn-ea"/>
                <a:ea typeface="+mn-ea"/>
              </a:rPr>
              <a:t>Final Classifier </a:t>
            </a:r>
          </a:p>
          <a:p>
            <a:pPr marL="285750" indent="-285750">
              <a:buFont typeface="Arial" panose="020B0604020202020204" pitchFamily="34" charset="0"/>
              <a:buChar char="•"/>
            </a:pPr>
            <a:endParaRPr lang="en-US" altLang="zh-TW" sz="1400" dirty="0">
              <a:latin typeface="+mn-ea"/>
              <a:ea typeface="+mn-ea"/>
            </a:endParaRPr>
          </a:p>
          <a:p>
            <a:pPr marL="285750" indent="-285750">
              <a:buFont typeface="Arial" panose="020B0604020202020204" pitchFamily="34" charset="0"/>
              <a:buChar char="•"/>
            </a:pPr>
            <a:r>
              <a:rPr lang="en-US" altLang="zh-TW" sz="1400" dirty="0">
                <a:latin typeface="+mn-ea"/>
                <a:ea typeface="+mn-ea"/>
              </a:rPr>
              <a:t>Final Classifier </a:t>
            </a:r>
            <a:r>
              <a:rPr lang="zh-TW" altLang="en-US" sz="1400" dirty="0">
                <a:latin typeface="+mn-ea"/>
                <a:ea typeface="+mn-ea"/>
              </a:rPr>
              <a:t>可以不用太複雜，倘若前面的都太複雜了，那最後的  </a:t>
            </a:r>
            <a:r>
              <a:rPr lang="en-US" altLang="zh-TW" sz="1400" dirty="0">
                <a:latin typeface="+mn-ea"/>
                <a:ea typeface="+mn-ea"/>
              </a:rPr>
              <a:t>Final Classifier </a:t>
            </a:r>
            <a:r>
              <a:rPr lang="zh-TW" altLang="en-US" sz="1400" dirty="0">
                <a:latin typeface="+mn-ea"/>
                <a:ea typeface="+mn-ea"/>
              </a:rPr>
              <a:t>可以是單純的 </a:t>
            </a:r>
            <a:r>
              <a:rPr lang="en-US" altLang="zh-TW" sz="1400" dirty="0">
                <a:latin typeface="+mn-ea"/>
                <a:ea typeface="+mn-ea"/>
              </a:rPr>
              <a:t>Logistic regression </a:t>
            </a:r>
            <a:r>
              <a:rPr lang="zh-TW" altLang="en-US" sz="1400" dirty="0">
                <a:latin typeface="+mn-ea"/>
                <a:ea typeface="+mn-ea"/>
              </a:rPr>
              <a:t>就可以了</a:t>
            </a:r>
          </a:p>
        </p:txBody>
      </p:sp>
    </p:spTree>
    <p:extLst>
      <p:ext uri="{BB962C8B-B14F-4D97-AF65-F5344CB8AC3E}">
        <p14:creationId xmlns:p14="http://schemas.microsoft.com/office/powerpoint/2010/main" val="234313744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88640"/>
            <a:ext cx="8641084" cy="720725"/>
          </a:xfrm>
        </p:spPr>
        <p:txBody>
          <a:bodyPr/>
          <a:lstStyle/>
          <a:p>
            <a:r>
              <a:rPr lang="en-US" altLang="zh-TW" sz="2800" dirty="0"/>
              <a:t>3. Regularization based on error function methods</a:t>
            </a:r>
            <a:endParaRPr lang="zh-TW" altLang="en-US" sz="2800" dirty="0"/>
          </a:p>
        </p:txBody>
      </p:sp>
      <p:sp>
        <p:nvSpPr>
          <p:cNvPr id="3" name="內容版面配置區 2"/>
          <p:cNvSpPr>
            <a:spLocks noGrp="1"/>
          </p:cNvSpPr>
          <p:nvPr>
            <p:ph idx="1"/>
          </p:nvPr>
        </p:nvSpPr>
        <p:spPr>
          <a:xfrm>
            <a:off x="179388" y="1153791"/>
            <a:ext cx="8713092" cy="5040312"/>
          </a:xfrm>
        </p:spPr>
        <p:txBody>
          <a:bodyPr/>
          <a:lstStyle/>
          <a:p>
            <a:pPr marL="342900" indent="-342900" algn="l">
              <a:buFont typeface="Arial" panose="020B0604020202020204" pitchFamily="34" charset="0"/>
              <a:buChar char="•"/>
            </a:pPr>
            <a:r>
              <a:rPr lang="en-US" altLang="zh-TW" dirty="0"/>
              <a:t>The error function E typical examples are MSE (mean squared error) (for regression) or cross-entropy (for classification).</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a:t>Different error functions we select have a regularizing effect in comparison to others.   </a:t>
            </a:r>
            <a:r>
              <a:rPr lang="zh-TW" altLang="en-US" dirty="0"/>
              <a:t>選擇不同的</a:t>
            </a:r>
            <a:r>
              <a:rPr lang="en-US" altLang="zh-TW" dirty="0"/>
              <a:t>error function. </a:t>
            </a:r>
            <a:r>
              <a:rPr lang="zh-TW" altLang="en-US" dirty="0"/>
              <a:t>本身有不同的正則化效果</a:t>
            </a:r>
            <a:r>
              <a:rPr lang="en-US" altLang="zh-TW" dirty="0"/>
              <a:t>.</a:t>
            </a:r>
          </a:p>
          <a:p>
            <a:endParaRPr lang="en-US" altLang="zh-TW" dirty="0"/>
          </a:p>
          <a:p>
            <a:pPr marL="342900" indent="-342900">
              <a:buFont typeface="Arial" panose="020B0604020202020204" pitchFamily="34" charset="0"/>
              <a:buChar char="•"/>
            </a:pPr>
            <a:r>
              <a:rPr lang="en-US" altLang="zh-TW" dirty="0"/>
              <a:t>Error function is dependent on targets t.</a:t>
            </a:r>
            <a:endParaRPr lang="zh-TW" altLang="en-US" dirty="0"/>
          </a:p>
        </p:txBody>
      </p:sp>
    </p:spTree>
    <p:extLst>
      <p:ext uri="{BB962C8B-B14F-4D97-AF65-F5344CB8AC3E}">
        <p14:creationId xmlns:p14="http://schemas.microsoft.com/office/powerpoint/2010/main" val="421441519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Regularization term R methods</a:t>
            </a:r>
            <a:endParaRPr lang="zh-TW" altLang="en-US" dirty="0"/>
          </a:p>
        </p:txBody>
      </p:sp>
      <p:sp>
        <p:nvSpPr>
          <p:cNvPr id="3" name="內容版面配置區 2"/>
          <p:cNvSpPr>
            <a:spLocks noGrp="1"/>
          </p:cNvSpPr>
          <p:nvPr>
            <p:ph idx="1"/>
          </p:nvPr>
        </p:nvSpPr>
        <p:spPr>
          <a:xfrm>
            <a:off x="179388" y="1153791"/>
            <a:ext cx="8857108" cy="5040312"/>
          </a:xfrm>
        </p:spPr>
        <p:txBody>
          <a:bodyPr/>
          <a:lstStyle/>
          <a:p>
            <a:pPr algn="l"/>
            <a:r>
              <a:rPr lang="en-US" altLang="zh-TW" dirty="0"/>
              <a:t>R  is independent of targets. I will mention three types of regularization.</a:t>
            </a:r>
          </a:p>
          <a:p>
            <a:pPr algn="l"/>
            <a:endParaRPr lang="en-US" altLang="zh-TW" dirty="0"/>
          </a:p>
          <a:p>
            <a:pPr marL="342900" indent="-342900" algn="l">
              <a:buFont typeface="Arial" panose="020B0604020202020204" pitchFamily="34" charset="0"/>
              <a:buChar char="•"/>
            </a:pPr>
            <a:r>
              <a:rPr lang="en-US" altLang="zh-TW" dirty="0">
                <a:effectLst/>
              </a:rPr>
              <a:t>L1 regularization</a:t>
            </a:r>
            <a:r>
              <a:rPr lang="zh-TW" altLang="en-US" dirty="0">
                <a:effectLst/>
              </a:rPr>
              <a:t>： </a:t>
            </a:r>
            <a:r>
              <a:rPr lang="en-US" altLang="zh-TW" b="0" dirty="0">
                <a:effectLst/>
              </a:rPr>
              <a:t>A regression model that uses </a:t>
            </a:r>
            <a:r>
              <a:rPr lang="en-US" altLang="zh-TW" b="0" dirty="0">
                <a:solidFill>
                  <a:srgbClr val="FF0000"/>
                </a:solidFill>
                <a:effectLst/>
              </a:rPr>
              <a:t>L1 norm </a:t>
            </a:r>
            <a:r>
              <a:rPr lang="en-US" altLang="zh-TW" b="0" dirty="0">
                <a:effectLst/>
              </a:rPr>
              <a:t>regularization technique is sometimes called </a:t>
            </a:r>
            <a:r>
              <a:rPr lang="en-US" altLang="zh-TW" b="0" dirty="0">
                <a:solidFill>
                  <a:srgbClr val="FF0000"/>
                </a:solidFill>
                <a:effectLst/>
              </a:rPr>
              <a:t>Lasso Regression.</a:t>
            </a:r>
            <a:endParaRPr lang="en-US" altLang="zh-TW" dirty="0">
              <a:solidFill>
                <a:srgbClr val="FF0000"/>
              </a:solidFill>
              <a:effectLst/>
            </a:endParaRPr>
          </a:p>
          <a:p>
            <a:pPr marL="342900" indent="-342900">
              <a:buFont typeface="Arial" panose="020B0604020202020204" pitchFamily="34" charset="0"/>
              <a:buChar char="•"/>
            </a:pPr>
            <a:r>
              <a:rPr lang="en-US" altLang="zh-TW" dirty="0">
                <a:effectLst/>
              </a:rPr>
              <a:t>L2 regularization: </a:t>
            </a:r>
            <a:r>
              <a:rPr lang="en-US" altLang="zh-TW" b="0" dirty="0">
                <a:effectLst/>
              </a:rPr>
              <a:t>Also called </a:t>
            </a:r>
            <a:r>
              <a:rPr lang="en-US" altLang="zh-TW" b="0" dirty="0">
                <a:solidFill>
                  <a:srgbClr val="FF0000"/>
                </a:solidFill>
                <a:effectLst/>
              </a:rPr>
              <a:t>weight decay</a:t>
            </a:r>
            <a:r>
              <a:rPr lang="en-US" altLang="zh-TW" b="0" dirty="0">
                <a:effectLst/>
              </a:rPr>
              <a:t>. The name was given by </a:t>
            </a:r>
            <a:r>
              <a:rPr lang="en-US" altLang="zh-TW" b="0" dirty="0">
                <a:solidFill>
                  <a:srgbClr val="FF0000"/>
                </a:solidFill>
                <a:effectLst/>
              </a:rPr>
              <a:t>L2 norm </a:t>
            </a:r>
            <a:r>
              <a:rPr lang="en-US" altLang="zh-TW" b="0" dirty="0">
                <a:effectLst/>
              </a:rPr>
              <a:t>of weights vector, sometimes called </a:t>
            </a:r>
            <a:r>
              <a:rPr lang="en-US" altLang="zh-TW" b="0" dirty="0">
                <a:solidFill>
                  <a:srgbClr val="FF0000"/>
                </a:solidFill>
                <a:effectLst/>
              </a:rPr>
              <a:t>Ridge Regression.</a:t>
            </a:r>
            <a:endParaRPr lang="en-US" altLang="zh-TW" dirty="0">
              <a:solidFill>
                <a:srgbClr val="FF0000"/>
              </a:solidFill>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dirty="0">
                <a:effectLst/>
              </a:rPr>
              <a:t>Early stopping: </a:t>
            </a:r>
            <a:r>
              <a:rPr lang="en-US" altLang="zh-TW" b="0" dirty="0">
                <a:effectLst/>
              </a:rPr>
              <a:t>This strategy is used to avoid the phenomenon called </a:t>
            </a:r>
            <a:r>
              <a:rPr lang="en-US" altLang="zh-TW" dirty="0">
                <a:effectLst/>
              </a:rPr>
              <a:t>learning speed slow-down</a:t>
            </a:r>
            <a:r>
              <a:rPr lang="en-US" altLang="zh-TW" b="0" dirty="0">
                <a:effectLst/>
              </a:rPr>
              <a:t>. When the accuracy of the algorithm in one iteration stops improving after some point or even gets worse than we should stop and continue the next iteration. This is called early stopping. Early stopping is </a:t>
            </a:r>
            <a:r>
              <a:rPr lang="en-US" altLang="zh-TW" dirty="0">
                <a:effectLst/>
              </a:rPr>
              <a:t>time regularization</a:t>
            </a:r>
            <a:r>
              <a:rPr lang="en-US" altLang="zh-TW" b="0" dirty="0">
                <a:effectLst/>
              </a:rPr>
              <a:t>.</a:t>
            </a:r>
          </a:p>
          <a:p>
            <a:endParaRPr lang="en-US" altLang="zh-TW" b="0" dirty="0">
              <a:effectLst/>
            </a:endParaRPr>
          </a:p>
          <a:p>
            <a:pPr algn="l"/>
            <a:endParaRPr lang="zh-TW" altLang="en-US" dirty="0"/>
          </a:p>
        </p:txBody>
      </p:sp>
    </p:spTree>
    <p:extLst>
      <p:ext uri="{BB962C8B-B14F-4D97-AF65-F5344CB8AC3E}">
        <p14:creationId xmlns:p14="http://schemas.microsoft.com/office/powerpoint/2010/main" val="322745668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5184575" cy="6480720"/>
          </a:xfrm>
        </p:spPr>
        <p:txBody>
          <a:bodyPr/>
          <a:lstStyle/>
          <a:p>
            <a:r>
              <a:rPr lang="en-US" altLang="zh-TW" sz="1600" b="0" dirty="0">
                <a:effectLst/>
              </a:rPr>
              <a:t>L1 Norm:</a:t>
            </a:r>
          </a:p>
          <a:p>
            <a:r>
              <a:rPr lang="en-US" altLang="zh-TW" sz="1600" b="0" dirty="0">
                <a:effectLst/>
              </a:rPr>
              <a:t>Also known as Manhattan Distance or Taxicab norm. L1 Norm is the sum of the magnitudes of the vectors in a space. It is the most natural way of measure distance between vectors, that is the sum of absolute difference of the components of the vectors. In this norm, all the components of the vector are weighted equally.</a:t>
            </a:r>
          </a:p>
          <a:p>
            <a:endParaRPr lang="en-US" altLang="zh-TW" sz="1600" b="0" dirty="0">
              <a:effectLst/>
            </a:endParaRPr>
          </a:p>
          <a:p>
            <a:endParaRPr lang="en-US" altLang="zh-TW" sz="1600" b="0" dirty="0">
              <a:effectLst/>
            </a:endParaRPr>
          </a:p>
          <a:p>
            <a:endParaRPr lang="en-US" altLang="zh-TW" sz="1600" dirty="0"/>
          </a:p>
          <a:p>
            <a:r>
              <a:rPr lang="en-US" altLang="zh-TW" sz="1600" b="0" dirty="0">
                <a:effectLst/>
              </a:rPr>
              <a:t>L2 norm:</a:t>
            </a:r>
          </a:p>
          <a:p>
            <a:r>
              <a:rPr lang="en-US" altLang="zh-TW" sz="1600" b="0" dirty="0">
                <a:effectLst/>
              </a:rPr>
              <a:t>Is the most popular norm, also known as the Euclidean norm. It is the shortest distance to go from one point to another.</a:t>
            </a:r>
          </a:p>
          <a:p>
            <a:endParaRPr lang="en-US" altLang="zh-TW" sz="1600" dirty="0"/>
          </a:p>
          <a:p>
            <a:endParaRPr lang="en-US" altLang="zh-TW" sz="1600" dirty="0"/>
          </a:p>
          <a:p>
            <a:endParaRPr lang="en-US" altLang="zh-TW" sz="1600" dirty="0"/>
          </a:p>
          <a:p>
            <a:endParaRPr lang="en-US" altLang="zh-TW" sz="1600" dirty="0"/>
          </a:p>
          <a:p>
            <a:r>
              <a:rPr lang="en-US" altLang="zh-TW" sz="1600" b="0" dirty="0">
                <a:effectLst/>
              </a:rPr>
              <a:t>L-infinity norm:</a:t>
            </a:r>
          </a:p>
          <a:p>
            <a:r>
              <a:rPr lang="en-US" altLang="zh-TW" sz="1600" b="0" dirty="0">
                <a:effectLst/>
              </a:rPr>
              <a:t>Gives the largest magnitude among each element of a vector.</a:t>
            </a:r>
          </a:p>
          <a:p>
            <a:r>
              <a:rPr lang="en-US" altLang="zh-TW" sz="1600" b="0" dirty="0">
                <a:effectLst/>
              </a:rPr>
              <a:t>Having the vector X= [-6, 4, 2], the L-infinity norm is 6.</a:t>
            </a:r>
          </a:p>
          <a:p>
            <a:endParaRPr lang="en-US" altLang="zh-TW" sz="1600" b="0" dirty="0">
              <a:effectLst/>
            </a:endParaRPr>
          </a:p>
          <a:p>
            <a:r>
              <a:rPr lang="en-US" altLang="zh-TW" sz="1600" b="0" dirty="0">
                <a:effectLst/>
              </a:rPr>
              <a:t>L0 Norm:</a:t>
            </a:r>
          </a:p>
          <a:p>
            <a:r>
              <a:rPr lang="en-US" altLang="zh-TW" sz="1600" b="0" dirty="0">
                <a:effectLst/>
              </a:rPr>
              <a:t>It is actually not a norm. Corresponds to the total number of nonzero elements in a vector.</a:t>
            </a:r>
          </a:p>
          <a:p>
            <a:r>
              <a:rPr lang="en-US" altLang="zh-TW" sz="1600" b="0" dirty="0">
                <a:effectLst/>
              </a:rPr>
              <a:t>For example, the L0 norm of the vectors (0,0) and (0,2) is 1 because there is only one nonzero element.</a:t>
            </a:r>
            <a:endParaRPr lang="zh-TW" altLang="en-US" sz="1600" b="0" dirty="0">
              <a:effectLst/>
            </a:endParaRPr>
          </a:p>
        </p:txBody>
      </p:sp>
      <p:pic>
        <p:nvPicPr>
          <p:cNvPr id="5" name="圖片 4"/>
          <p:cNvPicPr>
            <a:picLocks noChangeAspect="1"/>
          </p:cNvPicPr>
          <p:nvPr/>
        </p:nvPicPr>
        <p:blipFill>
          <a:blip r:embed="rId2"/>
          <a:stretch>
            <a:fillRect/>
          </a:stretch>
        </p:blipFill>
        <p:spPr>
          <a:xfrm>
            <a:off x="5724128" y="30057"/>
            <a:ext cx="2686259" cy="2780846"/>
          </a:xfrm>
          <a:prstGeom prst="rect">
            <a:avLst/>
          </a:prstGeom>
        </p:spPr>
      </p:pic>
      <p:pic>
        <p:nvPicPr>
          <p:cNvPr id="6" name="圖片 5"/>
          <p:cNvPicPr>
            <a:picLocks noChangeAspect="1"/>
          </p:cNvPicPr>
          <p:nvPr/>
        </p:nvPicPr>
        <p:blipFill>
          <a:blip r:embed="rId3"/>
          <a:stretch>
            <a:fillRect/>
          </a:stretch>
        </p:blipFill>
        <p:spPr>
          <a:xfrm>
            <a:off x="5796136" y="2924944"/>
            <a:ext cx="3106092" cy="2042555"/>
          </a:xfrm>
          <a:prstGeom prst="rect">
            <a:avLst/>
          </a:prstGeom>
        </p:spPr>
      </p:pic>
      <p:pic>
        <p:nvPicPr>
          <p:cNvPr id="7" name="圖片 6"/>
          <p:cNvPicPr>
            <a:picLocks noChangeAspect="1"/>
          </p:cNvPicPr>
          <p:nvPr/>
        </p:nvPicPr>
        <p:blipFill>
          <a:blip r:embed="rId4"/>
          <a:stretch>
            <a:fillRect/>
          </a:stretch>
        </p:blipFill>
        <p:spPr>
          <a:xfrm>
            <a:off x="5652120" y="6093296"/>
            <a:ext cx="1295578" cy="506965"/>
          </a:xfrm>
          <a:prstGeom prst="rect">
            <a:avLst/>
          </a:prstGeom>
        </p:spPr>
      </p:pic>
      <p:pic>
        <p:nvPicPr>
          <p:cNvPr id="8" name="圖片 7"/>
          <p:cNvPicPr>
            <a:picLocks noChangeAspect="1"/>
          </p:cNvPicPr>
          <p:nvPr/>
        </p:nvPicPr>
        <p:blipFill>
          <a:blip r:embed="rId5"/>
          <a:stretch>
            <a:fillRect/>
          </a:stretch>
        </p:blipFill>
        <p:spPr>
          <a:xfrm>
            <a:off x="5436096" y="5081540"/>
            <a:ext cx="2259850" cy="581104"/>
          </a:xfrm>
          <a:prstGeom prst="rect">
            <a:avLst/>
          </a:prstGeom>
        </p:spPr>
      </p:pic>
    </p:spTree>
    <p:extLst>
      <p:ext uri="{BB962C8B-B14F-4D97-AF65-F5344CB8AC3E}">
        <p14:creationId xmlns:p14="http://schemas.microsoft.com/office/powerpoint/2010/main" val="281142562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t>
            </a:r>
            <a:r>
              <a:rPr lang="zh-TW" altLang="en-US" dirty="0" smtClean="0"/>
              <a:t>動畫</a:t>
            </a:r>
            <a:r>
              <a:rPr lang="en-US" altLang="zh-TW" dirty="0"/>
              <a:t>] </a:t>
            </a:r>
            <a:r>
              <a:rPr lang="en-US" altLang="zh-TW" dirty="0" smtClean="0"/>
              <a:t>optimizer</a:t>
            </a:r>
            <a:r>
              <a:rPr lang="zh-TW" altLang="en-US" dirty="0"/>
              <a:t>優化器</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2132856"/>
            <a:ext cx="5905500" cy="4572000"/>
          </a:xfrm>
        </p:spPr>
      </p:pic>
      <p:sp>
        <p:nvSpPr>
          <p:cNvPr id="7" name="矩形 6"/>
          <p:cNvSpPr/>
          <p:nvPr/>
        </p:nvSpPr>
        <p:spPr>
          <a:xfrm>
            <a:off x="6444208" y="1412776"/>
            <a:ext cx="2592288" cy="2862322"/>
          </a:xfrm>
          <a:prstGeom prst="rect">
            <a:avLst/>
          </a:prstGeom>
        </p:spPr>
        <p:txBody>
          <a:bodyPr wrap="square">
            <a:spAutoFit/>
          </a:bodyPr>
          <a:lstStyle/>
          <a:p>
            <a:r>
              <a:rPr lang="zh-TW" altLang="en-US" sz="1200" dirty="0"/>
              <a:t>優化</a:t>
            </a:r>
            <a:r>
              <a:rPr lang="zh-TW" altLang="en-US" sz="1200" dirty="0" smtClean="0"/>
              <a:t>器</a:t>
            </a:r>
            <a:r>
              <a:rPr lang="en-US" altLang="zh-TW" sz="1200" dirty="0" smtClean="0"/>
              <a:t>optimizer:  </a:t>
            </a:r>
            <a:r>
              <a:rPr lang="zh-TW" altLang="en-US" sz="1200" dirty="0" smtClean="0"/>
              <a:t>將</a:t>
            </a:r>
            <a:r>
              <a:rPr lang="zh-TW" altLang="en-US" sz="1200" dirty="0"/>
              <a:t>計算出的梯度應用於模型參數以最小化函數</a:t>
            </a:r>
            <a:r>
              <a:rPr lang="en-US" altLang="zh-TW" sz="1200" dirty="0"/>
              <a:t>loss</a:t>
            </a:r>
            <a:r>
              <a:rPr lang="zh-TW" altLang="en-US" sz="1200" dirty="0" smtClean="0"/>
              <a:t>。</a:t>
            </a:r>
            <a:endParaRPr lang="en-US" altLang="zh-TW" sz="1200" dirty="0" smtClean="0"/>
          </a:p>
          <a:p>
            <a:endParaRPr lang="en-US" altLang="zh-TW" sz="1200" dirty="0"/>
          </a:p>
          <a:p>
            <a:r>
              <a:rPr lang="zh-TW" altLang="en-US" sz="1200" dirty="0" smtClean="0"/>
              <a:t>您</a:t>
            </a:r>
            <a:r>
              <a:rPr lang="zh-TW" altLang="en-US" sz="1200" dirty="0"/>
              <a:t>可以將損失函數視為一個曲面（請參閱圖 </a:t>
            </a:r>
            <a:r>
              <a:rPr lang="zh-TW" altLang="en-US" sz="1200" dirty="0" smtClean="0"/>
              <a:t>）</a:t>
            </a:r>
            <a:r>
              <a:rPr lang="zh-TW" altLang="en-US" sz="1200" dirty="0"/>
              <a:t>，並且您希望透過四處走動找到其最低點。坡度指向最陡的上升方向，因此您將沿著相反的方向走下山</a:t>
            </a:r>
            <a:r>
              <a:rPr lang="zh-TW" altLang="en-US" sz="1200" dirty="0" smtClean="0"/>
              <a:t>。</a:t>
            </a:r>
            <a:endParaRPr lang="en-US" altLang="zh-TW" sz="1200" dirty="0" smtClean="0"/>
          </a:p>
          <a:p>
            <a:endParaRPr lang="en-US" altLang="zh-TW" sz="1200" dirty="0"/>
          </a:p>
          <a:p>
            <a:r>
              <a:rPr lang="zh-TW" altLang="en-US" sz="1200" dirty="0" smtClean="0"/>
              <a:t>透過</a:t>
            </a:r>
            <a:r>
              <a:rPr lang="zh-TW" altLang="en-US" sz="1200" dirty="0"/>
              <a:t>迭代計算每個批次的損失和梯度，您將在訓練期間調整模型</a:t>
            </a:r>
            <a:r>
              <a:rPr lang="zh-TW" altLang="en-US" sz="1200" dirty="0" smtClean="0"/>
              <a:t>。</a:t>
            </a:r>
            <a:endParaRPr lang="en-US" altLang="zh-TW" sz="1200" dirty="0" smtClean="0"/>
          </a:p>
          <a:p>
            <a:endParaRPr lang="en-US" altLang="zh-TW" sz="1200" dirty="0"/>
          </a:p>
          <a:p>
            <a:r>
              <a:rPr lang="zh-TW" altLang="en-US" sz="1200" dirty="0" smtClean="0"/>
              <a:t>逐漸</a:t>
            </a:r>
            <a:r>
              <a:rPr lang="zh-TW" altLang="en-US" sz="1200" dirty="0"/>
              <a:t>地，模型將找到權重和偏差的最佳組合，以最小化損失。損失越低，模型的預測就越好。</a:t>
            </a:r>
          </a:p>
        </p:txBody>
      </p:sp>
      <p:sp>
        <p:nvSpPr>
          <p:cNvPr id="11" name="矩形 10"/>
          <p:cNvSpPr/>
          <p:nvPr/>
        </p:nvSpPr>
        <p:spPr>
          <a:xfrm>
            <a:off x="323528" y="1268760"/>
            <a:ext cx="5761360" cy="738664"/>
          </a:xfrm>
          <a:prstGeom prst="rect">
            <a:avLst/>
          </a:prstGeom>
        </p:spPr>
        <p:txBody>
          <a:bodyPr wrap="square">
            <a:spAutoFit/>
          </a:bodyPr>
          <a:lstStyle/>
          <a:p>
            <a:r>
              <a:rPr lang="en-US" altLang="zh-TW" sz="1400" dirty="0">
                <a:solidFill>
                  <a:srgbClr val="0070C0"/>
                </a:solidFill>
              </a:rPr>
              <a:t>optimizer = </a:t>
            </a:r>
            <a:r>
              <a:rPr lang="en-US" altLang="zh-TW" sz="1400" dirty="0" err="1">
                <a:solidFill>
                  <a:srgbClr val="0070C0"/>
                </a:solidFill>
              </a:rPr>
              <a:t>tf.keras.optimizers.SGD</a:t>
            </a:r>
            <a:r>
              <a:rPr lang="en-US" altLang="zh-TW" sz="1400" dirty="0">
                <a:solidFill>
                  <a:srgbClr val="0070C0"/>
                </a:solidFill>
              </a:rPr>
              <a:t>(</a:t>
            </a:r>
            <a:r>
              <a:rPr lang="en-US" altLang="zh-TW" sz="1400" dirty="0" err="1">
                <a:solidFill>
                  <a:srgbClr val="0070C0"/>
                </a:solidFill>
              </a:rPr>
              <a:t>learning_rate</a:t>
            </a:r>
            <a:r>
              <a:rPr lang="en-US" altLang="zh-TW" sz="1400" dirty="0">
                <a:solidFill>
                  <a:srgbClr val="0070C0"/>
                </a:solidFill>
              </a:rPr>
              <a:t>=0.01</a:t>
            </a:r>
            <a:r>
              <a:rPr lang="en-US" altLang="zh-TW" sz="1400" dirty="0" smtClean="0">
                <a:solidFill>
                  <a:srgbClr val="0070C0"/>
                </a:solidFill>
              </a:rPr>
              <a:t>)</a:t>
            </a:r>
          </a:p>
          <a:p>
            <a:r>
              <a:rPr lang="en-US" altLang="zh-TW" sz="1400" dirty="0">
                <a:solidFill>
                  <a:srgbClr val="0070C0"/>
                </a:solidFill>
              </a:rPr>
              <a:t>for x, y in </a:t>
            </a:r>
            <a:r>
              <a:rPr lang="en-US" altLang="zh-TW" sz="1400" dirty="0" err="1">
                <a:solidFill>
                  <a:srgbClr val="0070C0"/>
                </a:solidFill>
              </a:rPr>
              <a:t>ds_train_batch</a:t>
            </a:r>
            <a:r>
              <a:rPr lang="en-US" altLang="zh-TW" sz="1400" dirty="0">
                <a:solidFill>
                  <a:srgbClr val="0070C0"/>
                </a:solidFill>
              </a:rPr>
              <a:t>:</a:t>
            </a:r>
          </a:p>
          <a:p>
            <a:r>
              <a:rPr lang="en-US" altLang="zh-TW" sz="1400" dirty="0" smtClean="0">
                <a:solidFill>
                  <a:srgbClr val="0070C0"/>
                </a:solidFill>
              </a:rPr>
              <a:t>     </a:t>
            </a:r>
            <a:r>
              <a:rPr lang="en-US" altLang="zh-TW" sz="1400" dirty="0" err="1" smtClean="0">
                <a:solidFill>
                  <a:srgbClr val="0070C0"/>
                </a:solidFill>
              </a:rPr>
              <a:t>optimizer.apply_gradients</a:t>
            </a:r>
            <a:r>
              <a:rPr lang="en-US" altLang="zh-TW" sz="1400" dirty="0" smtClean="0">
                <a:solidFill>
                  <a:srgbClr val="0070C0"/>
                </a:solidFill>
              </a:rPr>
              <a:t>(zip(grads</a:t>
            </a:r>
            <a:r>
              <a:rPr lang="en-US" altLang="zh-TW" sz="1400" dirty="0">
                <a:solidFill>
                  <a:srgbClr val="0070C0"/>
                </a:solidFill>
              </a:rPr>
              <a:t>, </a:t>
            </a:r>
            <a:r>
              <a:rPr lang="en-US" altLang="zh-TW" sz="1400" dirty="0" err="1">
                <a:solidFill>
                  <a:srgbClr val="0070C0"/>
                </a:solidFill>
              </a:rPr>
              <a:t>model.trainable_variables</a:t>
            </a:r>
            <a:r>
              <a:rPr lang="en-US" altLang="zh-TW" sz="1400" dirty="0">
                <a:solidFill>
                  <a:srgbClr val="0070C0"/>
                </a:solidFill>
              </a:rPr>
              <a:t>))</a:t>
            </a:r>
            <a:endParaRPr lang="zh-TW" altLang="en-US" sz="1400" dirty="0">
              <a:solidFill>
                <a:srgbClr val="0070C0"/>
              </a:solidFill>
            </a:endParaRPr>
          </a:p>
        </p:txBody>
      </p:sp>
    </p:spTree>
    <p:extLst>
      <p:ext uri="{BB962C8B-B14F-4D97-AF65-F5344CB8AC3E}">
        <p14:creationId xmlns:p14="http://schemas.microsoft.com/office/powerpoint/2010/main" val="550755277"/>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07504" y="92881"/>
            <a:ext cx="8804492" cy="3024336"/>
          </a:xfrm>
          <a:prstGeom prst="rect">
            <a:avLst/>
          </a:prstGeom>
        </p:spPr>
      </p:pic>
      <p:pic>
        <p:nvPicPr>
          <p:cNvPr id="5" name="圖片 4"/>
          <p:cNvPicPr>
            <a:picLocks noChangeAspect="1"/>
          </p:cNvPicPr>
          <p:nvPr/>
        </p:nvPicPr>
        <p:blipFill>
          <a:blip r:embed="rId3"/>
          <a:stretch>
            <a:fillRect/>
          </a:stretch>
        </p:blipFill>
        <p:spPr>
          <a:xfrm>
            <a:off x="179388" y="3212976"/>
            <a:ext cx="8064896" cy="3501863"/>
          </a:xfrm>
          <a:prstGeom prst="rect">
            <a:avLst/>
          </a:prstGeom>
        </p:spPr>
      </p:pic>
      <p:pic>
        <p:nvPicPr>
          <p:cNvPr id="3" name="圖片 2"/>
          <p:cNvPicPr>
            <a:picLocks noChangeAspect="1"/>
          </p:cNvPicPr>
          <p:nvPr/>
        </p:nvPicPr>
        <p:blipFill>
          <a:blip r:embed="rId4"/>
          <a:stretch>
            <a:fillRect/>
          </a:stretch>
        </p:blipFill>
        <p:spPr>
          <a:xfrm>
            <a:off x="4932040" y="4221088"/>
            <a:ext cx="2644399" cy="1741114"/>
          </a:xfrm>
          <a:prstGeom prst="rect">
            <a:avLst/>
          </a:prstGeom>
        </p:spPr>
      </p:pic>
      <p:sp>
        <p:nvSpPr>
          <p:cNvPr id="6" name="矩形 5"/>
          <p:cNvSpPr/>
          <p:nvPr/>
        </p:nvSpPr>
        <p:spPr>
          <a:xfrm>
            <a:off x="5436096" y="5962202"/>
            <a:ext cx="3312368" cy="338554"/>
          </a:xfrm>
          <a:prstGeom prst="rect">
            <a:avLst/>
          </a:prstGeom>
        </p:spPr>
        <p:txBody>
          <a:bodyPr wrap="square">
            <a:spAutoFit/>
          </a:bodyPr>
          <a:lstStyle/>
          <a:p>
            <a:r>
              <a:rPr lang="en-US" altLang="zh-TW" sz="800" dirty="0"/>
              <a:t>We add 1/2 in front of lambda because the fist derivation will neglect it as the L2 norm is differentiable and can be used in GD.</a:t>
            </a:r>
            <a:endParaRPr lang="zh-TW" altLang="en-US" sz="800" dirty="0"/>
          </a:p>
        </p:txBody>
      </p:sp>
    </p:spTree>
    <p:extLst>
      <p:ext uri="{BB962C8B-B14F-4D97-AF65-F5344CB8AC3E}">
        <p14:creationId xmlns:p14="http://schemas.microsoft.com/office/powerpoint/2010/main" val="164281157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7" y="116632"/>
            <a:ext cx="8857109" cy="720725"/>
          </a:xfrm>
        </p:spPr>
        <p:txBody>
          <a:bodyPr/>
          <a:lstStyle/>
          <a:p>
            <a:r>
              <a:rPr lang="en-US" altLang="zh-TW" sz="2400" dirty="0"/>
              <a:t>5. Regularization based on optimization function </a:t>
            </a:r>
            <a:r>
              <a:rPr lang="en-US" altLang="zh-TW" sz="2400" dirty="0" err="1"/>
              <a:t>arg</a:t>
            </a:r>
            <a:r>
              <a:rPr lang="en-US" altLang="zh-TW" sz="2400" dirty="0"/>
              <a:t> min</a:t>
            </a:r>
            <a:endParaRPr lang="zh-TW" altLang="en-US" sz="2400" dirty="0"/>
          </a:p>
        </p:txBody>
      </p:sp>
      <p:sp>
        <p:nvSpPr>
          <p:cNvPr id="3" name="內容版面配置區 2"/>
          <p:cNvSpPr>
            <a:spLocks noGrp="1"/>
          </p:cNvSpPr>
          <p:nvPr>
            <p:ph idx="1"/>
          </p:nvPr>
        </p:nvSpPr>
        <p:spPr/>
        <p:txBody>
          <a:bodyPr/>
          <a:lstStyle/>
          <a:p>
            <a:r>
              <a:rPr lang="en-US" altLang="zh-TW" b="0" dirty="0">
                <a:effectLst/>
              </a:rPr>
              <a:t>This basically means we should try different optimization functions as they may have different regularization effects depending on our problem.</a:t>
            </a:r>
          </a:p>
          <a:p>
            <a:endParaRPr lang="en-US" altLang="zh-TW" b="0" dirty="0">
              <a:effectLst/>
            </a:endParaRPr>
          </a:p>
          <a:p>
            <a:r>
              <a:rPr lang="en-US" altLang="zh-TW" b="0" dirty="0">
                <a:effectLst/>
              </a:rPr>
              <a:t>Ex:</a:t>
            </a:r>
            <a:r>
              <a:rPr lang="zh-TW" altLang="en-US" b="0" dirty="0">
                <a:effectLst/>
              </a:rPr>
              <a:t>　</a:t>
            </a:r>
            <a:r>
              <a:rPr lang="en-US" altLang="zh-TW" b="0" dirty="0">
                <a:effectLst/>
              </a:rPr>
              <a:t>Optimization Theory</a:t>
            </a:r>
            <a:r>
              <a:rPr lang="zh-TW" altLang="en-US" b="0" dirty="0">
                <a:effectLst/>
              </a:rPr>
              <a:t>　最佳化理論</a:t>
            </a:r>
            <a:endParaRPr lang="en-US" altLang="zh-TW" b="0" dirty="0">
              <a:effectLst/>
            </a:endParaRPr>
          </a:p>
          <a:p>
            <a:r>
              <a:rPr lang="en-US" altLang="zh-TW" b="0" dirty="0">
                <a:effectLst/>
              </a:rPr>
              <a:t>Optimization theory includes the </a:t>
            </a:r>
            <a:r>
              <a:rPr lang="en-US" altLang="zh-TW" b="0" dirty="0">
                <a:effectLst/>
                <a:hlinkClick r:id="rId2"/>
              </a:rPr>
              <a:t>calculus of variations</a:t>
            </a:r>
            <a:r>
              <a:rPr lang="en-US" altLang="zh-TW" b="0" dirty="0">
                <a:effectLst/>
              </a:rPr>
              <a:t>, </a:t>
            </a:r>
            <a:r>
              <a:rPr lang="en-US" altLang="zh-TW" b="0" dirty="0">
                <a:effectLst/>
                <a:hlinkClick r:id="rId3"/>
              </a:rPr>
              <a:t>control theory</a:t>
            </a:r>
            <a:r>
              <a:rPr lang="en-US" altLang="zh-TW" b="0" dirty="0">
                <a:effectLst/>
              </a:rPr>
              <a:t>, </a:t>
            </a:r>
            <a:r>
              <a:rPr lang="en-US" altLang="zh-TW" b="0" dirty="0">
                <a:effectLst/>
                <a:hlinkClick r:id="rId4"/>
              </a:rPr>
              <a:t>convex optimization theory</a:t>
            </a:r>
            <a:r>
              <a:rPr lang="en-US" altLang="zh-TW" b="0" dirty="0">
                <a:effectLst/>
              </a:rPr>
              <a:t>, </a:t>
            </a:r>
            <a:r>
              <a:rPr lang="en-US" altLang="zh-TW" b="0" dirty="0">
                <a:effectLst/>
                <a:hlinkClick r:id="rId5"/>
              </a:rPr>
              <a:t>decision theory</a:t>
            </a:r>
            <a:r>
              <a:rPr lang="en-US" altLang="zh-TW" b="0" dirty="0">
                <a:effectLst/>
              </a:rPr>
              <a:t>, </a:t>
            </a:r>
            <a:r>
              <a:rPr lang="en-US" altLang="zh-TW" b="0" dirty="0">
                <a:effectLst/>
                <a:hlinkClick r:id="rId6"/>
              </a:rPr>
              <a:t>game theory</a:t>
            </a:r>
            <a:r>
              <a:rPr lang="en-US" altLang="zh-TW" b="0" dirty="0">
                <a:effectLst/>
              </a:rPr>
              <a:t>, </a:t>
            </a:r>
            <a:r>
              <a:rPr lang="en-US" altLang="zh-TW" b="0" dirty="0">
                <a:effectLst/>
                <a:hlinkClick r:id="rId7"/>
              </a:rPr>
              <a:t>linear programming</a:t>
            </a:r>
            <a:r>
              <a:rPr lang="en-US" altLang="zh-TW" b="0" dirty="0">
                <a:effectLst/>
              </a:rPr>
              <a:t>, </a:t>
            </a:r>
            <a:r>
              <a:rPr lang="en-US" altLang="zh-TW" b="0" dirty="0">
                <a:effectLst/>
                <a:hlinkClick r:id="rId8"/>
              </a:rPr>
              <a:t>Markov chains</a:t>
            </a:r>
            <a:r>
              <a:rPr lang="en-US" altLang="zh-TW" b="0" dirty="0">
                <a:effectLst/>
              </a:rPr>
              <a:t>, network analysis, optimization theory, queuing systems, etc.</a:t>
            </a:r>
          </a:p>
          <a:p>
            <a:endParaRPr lang="en-US" altLang="zh-TW" b="0" dirty="0">
              <a:effectLst/>
            </a:endParaRPr>
          </a:p>
          <a:p>
            <a:endParaRPr lang="zh-TW" altLang="en-US" dirty="0"/>
          </a:p>
        </p:txBody>
      </p:sp>
    </p:spTree>
    <p:extLst>
      <p:ext uri="{BB962C8B-B14F-4D97-AF65-F5344CB8AC3E}">
        <p14:creationId xmlns:p14="http://schemas.microsoft.com/office/powerpoint/2010/main" val="399893075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反向傳播演算法原理</a:t>
            </a:r>
            <a:endParaRPr lang="zh-TW" altLang="en-US" dirty="0"/>
          </a:p>
        </p:txBody>
      </p:sp>
      <p:sp>
        <p:nvSpPr>
          <p:cNvPr id="3" name="內容版面配置區 2"/>
          <p:cNvSpPr>
            <a:spLocks noGrp="1"/>
          </p:cNvSpPr>
          <p:nvPr>
            <p:ph idx="1"/>
          </p:nvPr>
        </p:nvSpPr>
        <p:spPr/>
        <p:txBody>
          <a:bodyPr/>
          <a:lstStyle/>
          <a:p>
            <a:r>
              <a:rPr lang="zh-TW" altLang="en-US" b="0" dirty="0">
                <a:effectLst/>
              </a:rPr>
              <a:t>什麼是反向傳播演算法</a:t>
            </a:r>
          </a:p>
          <a:p>
            <a:r>
              <a:rPr lang="en-US" altLang="zh-TW" dirty="0">
                <a:hlinkClick r:id="rId2"/>
              </a:rPr>
              <a:t>https://www.youtube.com/watch?v=Ilg3gGewQ5U&amp;t=720s</a:t>
            </a:r>
            <a:endParaRPr lang="en-US" altLang="zh-TW" dirty="0"/>
          </a:p>
          <a:p>
            <a:endParaRPr lang="en-US" altLang="zh-TW" dirty="0"/>
          </a:p>
          <a:p>
            <a:r>
              <a:rPr lang="en-US" altLang="zh-TW" b="0" dirty="0">
                <a:effectLst/>
              </a:rPr>
              <a:t>Backpropagation calculus </a:t>
            </a:r>
            <a:r>
              <a:rPr lang="zh-TW" altLang="en-US" b="0" dirty="0">
                <a:effectLst/>
              </a:rPr>
              <a:t>反向傳播演算法的微分解</a:t>
            </a:r>
            <a:endParaRPr lang="en-US" altLang="zh-TW" b="0" dirty="0">
              <a:effectLst/>
            </a:endParaRPr>
          </a:p>
          <a:p>
            <a:r>
              <a:rPr lang="en-US" altLang="zh-TW" dirty="0"/>
              <a:t>https://www.youtube.com/watch?v=tIeHLnjs5U8&amp;t=33s</a:t>
            </a:r>
            <a:endParaRPr lang="zh-TW" altLang="en-US" dirty="0"/>
          </a:p>
        </p:txBody>
      </p:sp>
    </p:spTree>
    <p:extLst>
      <p:ext uri="{BB962C8B-B14F-4D97-AF65-F5344CB8AC3E}">
        <p14:creationId xmlns:p14="http://schemas.microsoft.com/office/powerpoint/2010/main" val="38397844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dirty="0"/>
              <a:t>Build Your First Machine Learning Model with </a:t>
            </a:r>
            <a:r>
              <a:rPr lang="en-US" altLang="zh-TW" sz="4000" dirty="0" err="1" smtClean="0"/>
              <a:t>tf.keras</a:t>
            </a:r>
            <a:r>
              <a:rPr lang="en-US" altLang="zh-TW" sz="4000" dirty="0" smtClean="0"/>
              <a:t/>
            </a:r>
            <a:br>
              <a:rPr lang="en-US" altLang="zh-TW" sz="4000" dirty="0" smtClean="0"/>
            </a:br>
            <a:endParaRPr lang="zh-TW" altLang="en-US" sz="4000" dirty="0"/>
          </a:p>
        </p:txBody>
      </p:sp>
      <p:sp>
        <p:nvSpPr>
          <p:cNvPr id="5" name="文字版面配置區 4"/>
          <p:cNvSpPr>
            <a:spLocks noGrp="1"/>
          </p:cNvSpPr>
          <p:nvPr>
            <p:ph type="body" idx="1"/>
          </p:nvPr>
        </p:nvSpPr>
        <p:spPr/>
        <p:txBody>
          <a:bodyPr/>
          <a:lstStyle/>
          <a:p>
            <a:r>
              <a:rPr lang="en-US" altLang="zh-TW" dirty="0" err="1"/>
              <a:t>Keras</a:t>
            </a:r>
            <a:r>
              <a:rPr lang="en-US" altLang="zh-TW" dirty="0"/>
              <a:t>: The high-level API for </a:t>
            </a:r>
            <a:r>
              <a:rPr lang="en-US" altLang="zh-TW" dirty="0" err="1"/>
              <a:t>TensorFlow</a:t>
            </a:r>
            <a:endParaRPr lang="zh-TW" altLang="en-US" dirty="0"/>
          </a:p>
        </p:txBody>
      </p:sp>
    </p:spTree>
    <p:extLst>
      <p:ext uri="{BB962C8B-B14F-4D97-AF65-F5344CB8AC3E}">
        <p14:creationId xmlns:p14="http://schemas.microsoft.com/office/powerpoint/2010/main" val="21723362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251520" y="620688"/>
            <a:ext cx="8264525" cy="5040312"/>
          </a:xfrm>
        </p:spPr>
        <p:txBody>
          <a:bodyPr/>
          <a:lstStyle/>
          <a:p>
            <a:r>
              <a:rPr lang="en-US" altLang="zh-TW" sz="2000" b="0" dirty="0" err="1">
                <a:effectLst/>
              </a:rPr>
              <a:t>Keras</a:t>
            </a:r>
            <a:r>
              <a:rPr lang="en-US" altLang="zh-TW" sz="2000" b="0" dirty="0">
                <a:effectLst/>
              </a:rPr>
              <a:t> </a:t>
            </a:r>
            <a:r>
              <a:rPr lang="zh-TW" altLang="en-US" sz="2000" b="0" dirty="0">
                <a:effectLst/>
              </a:rPr>
              <a:t>是 </a:t>
            </a:r>
            <a:r>
              <a:rPr lang="en-US" altLang="zh-TW" sz="2000" b="0" dirty="0" err="1">
                <a:effectLst/>
              </a:rPr>
              <a:t>TensorFlow</a:t>
            </a:r>
            <a:r>
              <a:rPr lang="en-US" altLang="zh-TW" sz="2000" b="0" dirty="0">
                <a:effectLst/>
              </a:rPr>
              <a:t> </a:t>
            </a:r>
            <a:r>
              <a:rPr lang="zh-TW" altLang="en-US" sz="2000" b="0" dirty="0">
                <a:effectLst/>
              </a:rPr>
              <a:t>平台的高階 </a:t>
            </a:r>
            <a:r>
              <a:rPr lang="en-US" altLang="zh-TW" sz="2000" b="0" dirty="0">
                <a:effectLst/>
              </a:rPr>
              <a:t>API</a:t>
            </a:r>
            <a:r>
              <a:rPr lang="zh-TW" altLang="en-US" sz="2000" b="0" dirty="0">
                <a:effectLst/>
              </a:rPr>
              <a:t>。它提供了一個平易近人、高效的介面，用於解決機器學習 </a:t>
            </a:r>
            <a:r>
              <a:rPr lang="en-US" altLang="zh-TW" sz="2000" b="0" dirty="0">
                <a:effectLst/>
              </a:rPr>
              <a:t>(ML) </a:t>
            </a:r>
            <a:r>
              <a:rPr lang="zh-TW" altLang="en-US" sz="2000" b="0" dirty="0">
                <a:effectLst/>
              </a:rPr>
              <a:t>問題，重點是現代深度學習。</a:t>
            </a:r>
            <a:r>
              <a:rPr lang="en-US" altLang="zh-TW" sz="2000" b="0" dirty="0" err="1">
                <a:effectLst/>
              </a:rPr>
              <a:t>Keras</a:t>
            </a:r>
            <a:r>
              <a:rPr lang="en-US" altLang="zh-TW" sz="2000" b="0" dirty="0">
                <a:effectLst/>
              </a:rPr>
              <a:t> </a:t>
            </a:r>
            <a:r>
              <a:rPr lang="zh-TW" altLang="en-US" sz="2000" b="0" dirty="0">
                <a:effectLst/>
              </a:rPr>
              <a:t>涵蓋了機器學習工作流程的每個步驟，從資料處理到超參數調整再到部署。它的開發重點是實現快速實驗。</a:t>
            </a:r>
          </a:p>
          <a:p>
            <a:r>
              <a:rPr lang="zh-TW" altLang="en-US" sz="2000" b="0" dirty="0">
                <a:effectLst/>
              </a:rPr>
              <a:t>借助 </a:t>
            </a:r>
            <a:r>
              <a:rPr lang="en-US" altLang="zh-TW" sz="2000" b="0" dirty="0" err="1">
                <a:effectLst/>
              </a:rPr>
              <a:t>Keras</a:t>
            </a:r>
            <a:r>
              <a:rPr lang="zh-TW" altLang="en-US" sz="2000" b="0" dirty="0">
                <a:effectLst/>
              </a:rPr>
              <a:t>，您可以完全利用 </a:t>
            </a:r>
            <a:r>
              <a:rPr lang="en-US" altLang="zh-TW" sz="2000" b="0" dirty="0" err="1">
                <a:effectLst/>
              </a:rPr>
              <a:t>TensorFlow</a:t>
            </a:r>
            <a:r>
              <a:rPr lang="en-US" altLang="zh-TW" sz="2000" b="0" dirty="0">
                <a:effectLst/>
              </a:rPr>
              <a:t> </a:t>
            </a:r>
            <a:r>
              <a:rPr lang="zh-TW" altLang="en-US" sz="2000" b="0" dirty="0">
                <a:effectLst/>
              </a:rPr>
              <a:t>的可擴充性和跨平台功能。您可以在 </a:t>
            </a:r>
            <a:r>
              <a:rPr lang="en-US" altLang="zh-TW" sz="2000" b="0" dirty="0">
                <a:effectLst/>
              </a:rPr>
              <a:t>TPU Pod </a:t>
            </a:r>
            <a:r>
              <a:rPr lang="zh-TW" altLang="en-US" sz="2000" b="0" dirty="0">
                <a:effectLst/>
              </a:rPr>
              <a:t>或大型 </a:t>
            </a:r>
            <a:r>
              <a:rPr lang="en-US" altLang="zh-TW" sz="2000" b="0" dirty="0">
                <a:effectLst/>
              </a:rPr>
              <a:t>GPU </a:t>
            </a:r>
            <a:r>
              <a:rPr lang="zh-TW" altLang="en-US" sz="2000" b="0" dirty="0">
                <a:effectLst/>
              </a:rPr>
              <a:t>叢集上執行 </a:t>
            </a:r>
            <a:r>
              <a:rPr lang="en-US" altLang="zh-TW" sz="2000" b="0" dirty="0" err="1">
                <a:effectLst/>
              </a:rPr>
              <a:t>Keras</a:t>
            </a:r>
            <a:r>
              <a:rPr lang="zh-TW" altLang="en-US" sz="2000" b="0" dirty="0">
                <a:effectLst/>
              </a:rPr>
              <a:t>，並且可以匯出 </a:t>
            </a:r>
            <a:r>
              <a:rPr lang="en-US" altLang="zh-TW" sz="2000" b="0" dirty="0" err="1">
                <a:effectLst/>
              </a:rPr>
              <a:t>Keras</a:t>
            </a:r>
            <a:r>
              <a:rPr lang="en-US" altLang="zh-TW" sz="2000" b="0" dirty="0">
                <a:effectLst/>
              </a:rPr>
              <a:t> </a:t>
            </a:r>
            <a:r>
              <a:rPr lang="zh-TW" altLang="en-US" sz="2000" b="0" dirty="0">
                <a:effectLst/>
              </a:rPr>
              <a:t>模型以在瀏覽器或行動裝置上執行。您也可以透過 </a:t>
            </a:r>
            <a:r>
              <a:rPr lang="en-US" altLang="zh-TW" sz="2000" b="0" dirty="0">
                <a:effectLst/>
              </a:rPr>
              <a:t>Web API </a:t>
            </a:r>
            <a:r>
              <a:rPr lang="zh-TW" altLang="en-US" sz="2000" b="0" dirty="0">
                <a:effectLst/>
              </a:rPr>
              <a:t>提供 </a:t>
            </a:r>
            <a:r>
              <a:rPr lang="en-US" altLang="zh-TW" sz="2000" b="0" dirty="0" err="1">
                <a:effectLst/>
              </a:rPr>
              <a:t>Keras</a:t>
            </a:r>
            <a:r>
              <a:rPr lang="en-US" altLang="zh-TW" sz="2000" b="0" dirty="0">
                <a:effectLst/>
              </a:rPr>
              <a:t> </a:t>
            </a:r>
            <a:r>
              <a:rPr lang="zh-TW" altLang="en-US" sz="2000" b="0" dirty="0">
                <a:effectLst/>
              </a:rPr>
              <a:t>模型。</a:t>
            </a:r>
          </a:p>
          <a:p>
            <a:r>
              <a:rPr lang="en-US" altLang="zh-TW" sz="2000" b="0" dirty="0" err="1">
                <a:effectLst/>
              </a:rPr>
              <a:t>Keras</a:t>
            </a:r>
            <a:r>
              <a:rPr lang="en-US" altLang="zh-TW" sz="2000" b="0" dirty="0">
                <a:effectLst/>
              </a:rPr>
              <a:t> </a:t>
            </a:r>
            <a:r>
              <a:rPr lang="zh-TW" altLang="en-US" sz="2000" b="0" dirty="0">
                <a:effectLst/>
              </a:rPr>
              <a:t>旨在透過實現以下目標來減少認知負荷：</a:t>
            </a:r>
          </a:p>
          <a:p>
            <a:pPr marL="457200" indent="-457200">
              <a:buFont typeface="+mj-lt"/>
              <a:buAutoNum type="arabicPeriod"/>
            </a:pPr>
            <a:r>
              <a:rPr lang="zh-TW" altLang="en-US" sz="2000" b="0" dirty="0">
                <a:effectLst/>
              </a:rPr>
              <a:t>提供簡單、一致的介面。</a:t>
            </a:r>
          </a:p>
          <a:p>
            <a:pPr marL="457200" indent="-457200">
              <a:buFont typeface="+mj-lt"/>
              <a:buAutoNum type="arabicPeriod"/>
            </a:pPr>
            <a:r>
              <a:rPr lang="zh-TW" altLang="en-US" sz="2000" b="0" dirty="0">
                <a:effectLst/>
              </a:rPr>
              <a:t>最大限度地減少常見用例所需的操作數量。</a:t>
            </a:r>
          </a:p>
          <a:p>
            <a:pPr marL="457200" indent="-457200">
              <a:buFont typeface="+mj-lt"/>
              <a:buAutoNum type="arabicPeriod"/>
            </a:pPr>
            <a:r>
              <a:rPr lang="zh-TW" altLang="en-US" sz="2000" b="0" dirty="0">
                <a:effectLst/>
              </a:rPr>
              <a:t>提供清晰、可操作的錯誤訊息。</a:t>
            </a:r>
          </a:p>
          <a:p>
            <a:pPr marL="457200" indent="-457200">
              <a:buFont typeface="+mj-lt"/>
              <a:buAutoNum type="arabicPeriod"/>
            </a:pPr>
            <a:r>
              <a:rPr lang="zh-TW" altLang="en-US" sz="2000" b="0" dirty="0">
                <a:effectLst/>
              </a:rPr>
              <a:t>遵循逐步揭示複雜性的原則：上手很容易，並且可以透過邊學邊學來完成高階工作流程。</a:t>
            </a:r>
          </a:p>
          <a:p>
            <a:pPr marL="457200" indent="-457200">
              <a:buFont typeface="+mj-lt"/>
              <a:buAutoNum type="arabicPeriod"/>
            </a:pPr>
            <a:r>
              <a:rPr lang="zh-TW" altLang="en-US" sz="2000" b="0" dirty="0">
                <a:effectLst/>
              </a:rPr>
              <a:t>幫助您編寫簡潔、可讀的程式碼。</a:t>
            </a:r>
          </a:p>
          <a:p>
            <a:endParaRPr lang="zh-TW" altLang="en-US" sz="2000" dirty="0"/>
          </a:p>
        </p:txBody>
      </p:sp>
    </p:spTree>
    <p:extLst>
      <p:ext uri="{BB962C8B-B14F-4D97-AF65-F5344CB8AC3E}">
        <p14:creationId xmlns:p14="http://schemas.microsoft.com/office/powerpoint/2010/main" val="2642111642"/>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4609</TotalTime>
  <Words>5035</Words>
  <Application>Microsoft Office PowerPoint</Application>
  <PresentationFormat>如螢幕大小 (4:3)</PresentationFormat>
  <Paragraphs>438</Paragraphs>
  <Slides>61</Slides>
  <Notes>1</Notes>
  <HiddenSlides>0</HiddenSlides>
  <MMClips>0</MMClips>
  <ScaleCrop>false</ScaleCrop>
  <HeadingPairs>
    <vt:vector size="6" baseType="variant">
      <vt:variant>
        <vt:lpstr>使用字型</vt:lpstr>
      </vt:variant>
      <vt:variant>
        <vt:i4>12</vt:i4>
      </vt:variant>
      <vt:variant>
        <vt:lpstr>佈景主題</vt:lpstr>
      </vt:variant>
      <vt:variant>
        <vt:i4>2</vt:i4>
      </vt:variant>
      <vt:variant>
        <vt:lpstr>投影片標題</vt:lpstr>
      </vt:variant>
      <vt:variant>
        <vt:i4>61</vt:i4>
      </vt:variant>
    </vt:vector>
  </HeadingPairs>
  <TitlesOfParts>
    <vt:vector size="75" baseType="lpstr">
      <vt:lpstr>charter</vt:lpstr>
      <vt:lpstr>sohne</vt:lpstr>
      <vt:lpstr>YouTube Sans</vt:lpstr>
      <vt:lpstr>微軟正黑體</vt:lpstr>
      <vt:lpstr>新細明體</vt:lpstr>
      <vt:lpstr>標楷體</vt:lpstr>
      <vt:lpstr>Arial</vt:lpstr>
      <vt:lpstr>Calibri</vt:lpstr>
      <vt:lpstr>Cambria Math</vt:lpstr>
      <vt:lpstr>Times</vt:lpstr>
      <vt:lpstr>Times New Roman</vt:lpstr>
      <vt:lpstr>Wingdings</vt:lpstr>
      <vt:lpstr>PPT版心_2012</vt:lpstr>
      <vt:lpstr>1_PPT版心_2012</vt:lpstr>
      <vt:lpstr>Chapter Deep learning DL02    DNN 深度神經網路 (Deep Neural Networks) 　　　　　　 </vt:lpstr>
      <vt:lpstr>DNN  （Deep Neural Networks, DNN）</vt:lpstr>
      <vt:lpstr>DNN overview</vt:lpstr>
      <vt:lpstr>The Multilayer Perceptron and Backpropagation (BP) 反向傳播演算法</vt:lpstr>
      <vt:lpstr>Gradient descent (梯度下降法)</vt:lpstr>
      <vt:lpstr>[動畫] optimizer優化器</vt:lpstr>
      <vt:lpstr>反向傳播演算法原理</vt:lpstr>
      <vt:lpstr>Build Your First Machine Learning Model with tf.keras </vt:lpstr>
      <vt:lpstr>PowerPoint 簡報</vt:lpstr>
      <vt:lpstr>Keras API components</vt:lpstr>
      <vt:lpstr>實做方式</vt:lpstr>
      <vt:lpstr>PowerPoint 簡報</vt:lpstr>
      <vt:lpstr>Model subclass</vt:lpstr>
      <vt:lpstr>模型的生命週期</vt:lpstr>
      <vt:lpstr>training a Machine Learning model</vt:lpstr>
      <vt:lpstr>模型的佈署</vt:lpstr>
      <vt:lpstr>TFLite</vt:lpstr>
      <vt:lpstr>Trainning--Learning curve</vt:lpstr>
      <vt:lpstr>loss與metric的區別以及optimizer的介紹</vt:lpstr>
      <vt:lpstr>Loss 損失 </vt:lpstr>
      <vt:lpstr>Metrics 指標</vt:lpstr>
      <vt:lpstr>Optimizer 優化器</vt:lpstr>
      <vt:lpstr>深度學習中為什麼要使用多於一個epoch?</vt:lpstr>
      <vt:lpstr>幾個epoch才是合適的呢？</vt:lpstr>
      <vt:lpstr>訓練時的學習曲線(誤差曲線)  learning curve / loss curve</vt:lpstr>
      <vt:lpstr>訓練時的學習曲線 learning curve</vt:lpstr>
      <vt:lpstr>訓練時的學習曲線 learning curve</vt:lpstr>
      <vt:lpstr>The ideal learning curves and the irreducible error</vt:lpstr>
      <vt:lpstr>訓練時的學習曲線 learning curve  (以準確度來看時)</vt:lpstr>
      <vt:lpstr>The Bias/Variance Trade-off </vt:lpstr>
      <vt:lpstr>DL訓練時的學習曲線 learning curve</vt:lpstr>
      <vt:lpstr>多批次訓練的學習曲線 learning curve</vt:lpstr>
      <vt:lpstr>DL訓練時的學習曲線 learning curve</vt:lpstr>
      <vt:lpstr>DL訓練時的學習曲線 learning curve</vt:lpstr>
      <vt:lpstr>PowerPoint 簡報</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為什麼驗證集曲線會上下波動？</vt:lpstr>
      <vt:lpstr>如何減少上下波動？</vt:lpstr>
      <vt:lpstr>為什麼驗證集loss會比訓練集loss更加波動？</vt:lpstr>
      <vt:lpstr>Uncertainty  </vt:lpstr>
      <vt:lpstr>uncertainty相關課題: 深度學習還不夠好，安全的人工智慧需要貝葉斯深度學習</vt:lpstr>
      <vt:lpstr>正則化 regularization  庶民話: 台語A-SO-BI(留點彈性的意思，buffer) --增加伸縮縫,不要學的那麼緊 日文原為あそび有兩個意思:1.遊戲2.機械間關節所預留的空隙</vt:lpstr>
      <vt:lpstr>General division of regularization techniques　 正則化技術的一般劃分:</vt:lpstr>
      <vt:lpstr>PowerPoint 簡報</vt:lpstr>
      <vt:lpstr>PowerPoint 簡報</vt:lpstr>
      <vt:lpstr>1. Regularization based on data</vt:lpstr>
      <vt:lpstr>PowerPoint 簡報</vt:lpstr>
      <vt:lpstr>2. Regularization based on network architecture methods</vt:lpstr>
      <vt:lpstr>PowerPoint 簡報</vt:lpstr>
      <vt:lpstr>PowerPoint 簡報</vt:lpstr>
      <vt:lpstr>Bagging與Boosting的區別之處：</vt:lpstr>
      <vt:lpstr>PowerPoint 簡報</vt:lpstr>
      <vt:lpstr>3. Regularization based on error function methods</vt:lpstr>
      <vt:lpstr>4. Regularization term R methods</vt:lpstr>
      <vt:lpstr>PowerPoint 簡報</vt:lpstr>
      <vt:lpstr>PowerPoint 簡報</vt:lpstr>
      <vt:lpstr>5. Regularization based on optimization function arg min</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macot</cp:lastModifiedBy>
  <cp:revision>265</cp:revision>
  <dcterms:created xsi:type="dcterms:W3CDTF">2002-01-02T08:00:45Z</dcterms:created>
  <dcterms:modified xsi:type="dcterms:W3CDTF">2023-11-08T07:18:31Z</dcterms:modified>
</cp:coreProperties>
</file>